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22" r:id="rId2"/>
    <p:sldId id="323" r:id="rId3"/>
    <p:sldId id="324" r:id="rId4"/>
    <p:sldId id="325" r:id="rId5"/>
    <p:sldId id="326" r:id="rId6"/>
    <p:sldId id="327" r:id="rId7"/>
    <p:sldId id="347" r:id="rId8"/>
    <p:sldId id="346" r:id="rId9"/>
    <p:sldId id="348" r:id="rId10"/>
    <p:sldId id="349" r:id="rId11"/>
    <p:sldId id="350" r:id="rId12"/>
    <p:sldId id="352" r:id="rId13"/>
    <p:sldId id="354" r:id="rId14"/>
    <p:sldId id="355" r:id="rId15"/>
    <p:sldId id="356" r:id="rId16"/>
    <p:sldId id="357" r:id="rId17"/>
    <p:sldId id="359" r:id="rId18"/>
    <p:sldId id="358" r:id="rId19"/>
    <p:sldId id="353" r:id="rId20"/>
    <p:sldId id="351" r:id="rId21"/>
    <p:sldId id="328" r:id="rId22"/>
    <p:sldId id="331" r:id="rId23"/>
    <p:sldId id="332" r:id="rId24"/>
    <p:sldId id="330" r:id="rId25"/>
    <p:sldId id="333" r:id="rId26"/>
    <p:sldId id="334" r:id="rId27"/>
    <p:sldId id="340" r:id="rId28"/>
    <p:sldId id="343" r:id="rId29"/>
    <p:sldId id="344" r:id="rId30"/>
    <p:sldId id="341" r:id="rId31"/>
    <p:sldId id="342" r:id="rId32"/>
    <p:sldId id="335" r:id="rId33"/>
    <p:sldId id="339" r:id="rId34"/>
    <p:sldId id="336" r:id="rId35"/>
    <p:sldId id="33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FF"/>
    <a:srgbClr val="FF9F1B"/>
    <a:srgbClr val="37333B"/>
    <a:srgbClr val="E72236"/>
    <a:srgbClr val="2EC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0"/>
    <p:restoredTop sz="94598"/>
  </p:normalViewPr>
  <p:slideViewPr>
    <p:cSldViewPr snapToGrid="0" snapToObjects="1">
      <p:cViewPr varScale="1">
        <p:scale>
          <a:sx n="78" d="100"/>
          <a:sy n="78" d="100"/>
        </p:scale>
        <p:origin x="-1320" y="-104"/>
      </p:cViewPr>
      <p:guideLst>
        <p:guide orient="horz" pos="2573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CD1A-A346-DA47-8DE5-7EB89E37E5EF}" type="datetimeFigureOut">
              <a:rPr lang="en-US" smtClean="0"/>
              <a:t>2018-06-05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153F9-F1F5-5146-9268-6FEF49B3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www.frontiersin.org/articles/10.3389/fnana.2015.00077/full%23B90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4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21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21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22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22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23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23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24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24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25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25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2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 smtClean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2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0935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3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3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3ABE-6A49-3441-AEDA-9654AF0A6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4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classical PGSE sequence consists in the application of an initial 90° radiofrequency (RF) pulse and a refocusing 180° RF pulse. When interested in probing the diffusion behavior of water molecules, two diffusion gradient pulses are applied. These are characterized by amplitude (|G|), duration (</a:t>
            </a:r>
            <a:r>
              <a:rPr lang="en-US" dirty="0" err="1" smtClean="0"/>
              <a:t>δ</a:t>
            </a:r>
            <a:r>
              <a:rPr lang="en-US" dirty="0" smtClean="0"/>
              <a:t>) and time between their application (</a:t>
            </a:r>
            <a:r>
              <a:rPr lang="en-US" dirty="0" err="1" smtClean="0"/>
              <a:t>Δ</a:t>
            </a:r>
            <a:r>
              <a:rPr lang="en-US" dirty="0" smtClean="0"/>
              <a:t>). The diffusion gradients tag the spins of moving water molecules. This means that, those spins that move along the direction of the applied q-vector will elicit a signal reduction since they will have lost their coherence. The free induction decay signal is then acquired at echo time. (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6" charset="0"/>
                <a:ea typeface="+mn-ea"/>
                <a:cs typeface="+mn-cs"/>
                <a:hlinkClick r:id="rId3"/>
              </a:rPr>
              <a:t>Patterson et al., 2008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153F9-F1F5-5146-9268-6FEF49B370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1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8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r>
              <a:rPr lang="en-US" dirty="0" smtClean="0"/>
              <a:t>Q-space imaging consists in estimating the full probability distribution of water molecules’ displacement, the so-called diffusion propagator, or its statistical moments, by sampling points in q-space and using the Fourier transform relationship between q-space and the diffusion propagator</a:t>
            </a:r>
          </a:p>
          <a:p>
            <a:endParaRPr lang="en-US" dirty="0" smtClean="0"/>
          </a:p>
          <a:p>
            <a:r>
              <a:rPr lang="en-US" b="1" dirty="0" smtClean="0"/>
              <a:t>(A)</a:t>
            </a:r>
            <a:r>
              <a:rPr lang="en-US" dirty="0" smtClean="0"/>
              <a:t> When the diffusion encoding gradients are switched off, the so-called T2-weighted b0 volume is obtained. </a:t>
            </a:r>
            <a:r>
              <a:rPr lang="en-US" b="1" dirty="0" smtClean="0"/>
              <a:t>(B,C)</a:t>
            </a:r>
            <a:r>
              <a:rPr lang="en-US" dirty="0" smtClean="0"/>
              <a:t> show the effect of sampling q-space at two different diffusion encoding orientations lying on the same b-shell. While SNR and amount of probed diffusion are kept constant, the contrast changes at different anatomical locations. When sampling along the left–right direction, the body of the corpus callosum show a higher signal drop </a:t>
            </a:r>
            <a:r>
              <a:rPr lang="en-US" b="1" dirty="0" smtClean="0"/>
              <a:t>(C)</a:t>
            </a:r>
            <a:r>
              <a:rPr lang="en-US" dirty="0" smtClean="0"/>
              <a:t> in respect to the sampling along the anterior-posterior direction </a:t>
            </a:r>
            <a:r>
              <a:rPr lang="en-US" b="1" dirty="0" smtClean="0"/>
              <a:t>(B)</a:t>
            </a:r>
            <a:r>
              <a:rPr lang="en-US" dirty="0" smtClean="0"/>
              <a:t>. This reflects the fact that, in the body of the corpus callosum, axons are mainly oriented along the left–right orientation. </a:t>
            </a:r>
            <a:r>
              <a:rPr lang="en-US" b="1" dirty="0" smtClean="0"/>
              <a:t>(D–F)</a:t>
            </a:r>
            <a:r>
              <a:rPr lang="en-US" dirty="0" smtClean="0"/>
              <a:t> show the effects of sampling along the same diffusion encoding orientation while increasing </a:t>
            </a:r>
            <a:r>
              <a:rPr lang="en-US" i="1" dirty="0" smtClean="0"/>
              <a:t>b</a:t>
            </a:r>
            <a:r>
              <a:rPr lang="en-US" dirty="0" smtClean="0"/>
              <a:t>-value. In this case, the total SNR decreases while moving from lower to higher </a:t>
            </a:r>
            <a:r>
              <a:rPr lang="en-US" i="1" dirty="0" smtClean="0"/>
              <a:t>b</a:t>
            </a:r>
            <a:r>
              <a:rPr lang="en-US" dirty="0" smtClean="0"/>
              <a:t>-values, but the contrast increases. As an effect, different anatomical structures are more strongly differentiable between each other according to their main axonal orientation.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8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9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r>
              <a:rPr lang="en-US" dirty="0" smtClean="0"/>
              <a:t>Q-space imaging consists in estimating the full probability distribution of water molecules’ displacement, the so-called diffusion propagator, or its statistical moments, by sampling points in q-space and using the Fourier transform relationship between q-space and the diffusion propagator</a:t>
            </a:r>
          </a:p>
          <a:p>
            <a:endParaRPr lang="en-US" dirty="0" smtClean="0"/>
          </a:p>
          <a:p>
            <a:r>
              <a:rPr lang="en-US" b="1" dirty="0" smtClean="0"/>
              <a:t>(A)</a:t>
            </a:r>
            <a:r>
              <a:rPr lang="en-US" dirty="0" smtClean="0"/>
              <a:t> When the diffusion encoding gradients are switched off, the so-called T2-weighted b0 volume is obtained. </a:t>
            </a:r>
            <a:r>
              <a:rPr lang="en-US" b="1" dirty="0" smtClean="0"/>
              <a:t>(B,C)</a:t>
            </a:r>
            <a:r>
              <a:rPr lang="en-US" dirty="0" smtClean="0"/>
              <a:t> show the effect of sampling q-space at two different diffusion encoding orientations lying on the same b-shell. While SNR and amount of probed diffusion are kept constant, the contrast changes at different anatomical locations. When sampling along the left–right direction, the body of the corpus callosum show a higher signal drop </a:t>
            </a:r>
            <a:r>
              <a:rPr lang="en-US" b="1" dirty="0" smtClean="0"/>
              <a:t>(C)</a:t>
            </a:r>
            <a:r>
              <a:rPr lang="en-US" dirty="0" smtClean="0"/>
              <a:t> in respect to the sampling along the anterior-posterior direction </a:t>
            </a:r>
            <a:r>
              <a:rPr lang="en-US" b="1" dirty="0" smtClean="0"/>
              <a:t>(B)</a:t>
            </a:r>
            <a:r>
              <a:rPr lang="en-US" dirty="0" smtClean="0"/>
              <a:t>. This reflects the fact that, in the body of the corpus callosum, axons are mainly oriented along the left–right orientation. </a:t>
            </a:r>
            <a:r>
              <a:rPr lang="en-US" b="1" dirty="0" smtClean="0"/>
              <a:t>(D–F)</a:t>
            </a:r>
            <a:r>
              <a:rPr lang="en-US" dirty="0" smtClean="0"/>
              <a:t> show the effects of sampling along the same diffusion encoding orientation while increasing </a:t>
            </a:r>
            <a:r>
              <a:rPr lang="en-US" i="1" dirty="0" smtClean="0"/>
              <a:t>b</a:t>
            </a:r>
            <a:r>
              <a:rPr lang="en-US" dirty="0" smtClean="0"/>
              <a:t>-value. In this case, the total SNR decreases while moving from lower to higher </a:t>
            </a:r>
            <a:r>
              <a:rPr lang="en-US" i="1" dirty="0" smtClean="0"/>
              <a:t>b</a:t>
            </a:r>
            <a:r>
              <a:rPr lang="en-US" dirty="0" smtClean="0"/>
              <a:t>-values, but the contrast increases. </a:t>
            </a:r>
            <a:r>
              <a:rPr lang="en-US" smtClean="0"/>
              <a:t>As an effect, different anatomical structures are more strongly differentiable between each other according to their main axonal orientation.</a:t>
            </a:r>
            <a:endParaRPr lang="en-US" dirty="0" smtClean="0"/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9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10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r>
              <a:rPr lang="en-US" dirty="0" smtClean="0"/>
              <a:t>Q-space imaging consists in estimating the full probability distribution of water molecules’ displacement, the so-called diffusion propagator, or its statistical moments, by sampling points in q-space and using the Fourier transform relationship between q-space and the diffusion propagator</a:t>
            </a:r>
          </a:p>
          <a:p>
            <a:endParaRPr lang="en-US" dirty="0" smtClean="0"/>
          </a:p>
          <a:p>
            <a:r>
              <a:rPr lang="en-US" b="1" dirty="0" smtClean="0"/>
              <a:t>(A)</a:t>
            </a:r>
            <a:r>
              <a:rPr lang="en-US" dirty="0" smtClean="0"/>
              <a:t> When the diffusion encoding gradients are switched off, the so-called T2-weighted b0 volume is obtained. </a:t>
            </a:r>
            <a:r>
              <a:rPr lang="en-US" b="1" dirty="0" smtClean="0"/>
              <a:t>(B,C)</a:t>
            </a:r>
            <a:r>
              <a:rPr lang="en-US" dirty="0" smtClean="0"/>
              <a:t> show the effect of sampling q-space at two different diffusion encoding orientations lying on the same b-shell. While SNR and amount of probed diffusion are kept constant, the contrast changes at different anatomical locations. When sampling along the left–right direction, the body of the corpus callosum show a higher signal drop </a:t>
            </a:r>
            <a:r>
              <a:rPr lang="en-US" b="1" dirty="0" smtClean="0"/>
              <a:t>(C)</a:t>
            </a:r>
            <a:r>
              <a:rPr lang="en-US" dirty="0" smtClean="0"/>
              <a:t> in respect to the sampling along the anterior-posterior direction </a:t>
            </a:r>
            <a:r>
              <a:rPr lang="en-US" b="1" dirty="0" smtClean="0"/>
              <a:t>(B)</a:t>
            </a:r>
            <a:r>
              <a:rPr lang="en-US" dirty="0" smtClean="0"/>
              <a:t>. This reflects the fact that, in the body of the corpus callosum, axons are mainly oriented along the left–right orientation. </a:t>
            </a:r>
            <a:r>
              <a:rPr lang="en-US" b="1" dirty="0" smtClean="0"/>
              <a:t>(D–F)</a:t>
            </a:r>
            <a:r>
              <a:rPr lang="en-US" dirty="0" smtClean="0"/>
              <a:t> show the effects of sampling along the same diffusion encoding orientation while increasing </a:t>
            </a:r>
            <a:r>
              <a:rPr lang="en-US" i="1" dirty="0" smtClean="0"/>
              <a:t>b</a:t>
            </a:r>
            <a:r>
              <a:rPr lang="en-US" dirty="0" smtClean="0"/>
              <a:t>-value. In this case, the total SNR decreases while moving from lower to higher </a:t>
            </a:r>
            <a:r>
              <a:rPr lang="en-US" i="1" dirty="0" smtClean="0"/>
              <a:t>b</a:t>
            </a:r>
            <a:r>
              <a:rPr lang="en-US" dirty="0" smtClean="0"/>
              <a:t>-values, but the contrast increases. </a:t>
            </a:r>
            <a:r>
              <a:rPr lang="en-US" smtClean="0"/>
              <a:t>As an effect, different anatomical structures are more strongly differentiable between each other according to their main axonal orientation.</a:t>
            </a:r>
            <a:endParaRPr lang="en-US" dirty="0" smtClean="0"/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10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2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710616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6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55309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5334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763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9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009198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6427439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45680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009198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6427439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8845680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363686" y="358346"/>
            <a:ext cx="6226629" cy="3527854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312230" y="4037717"/>
            <a:ext cx="4278084" cy="3429883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744143" y="2219803"/>
            <a:ext cx="2447857" cy="3429883"/>
          </a:xfrm>
          <a:custGeom>
            <a:avLst/>
            <a:gdLst>
              <a:gd name="connsiteX0" fmla="*/ 0 w 2447857"/>
              <a:gd name="connsiteY0" fmla="*/ 0 h 3429883"/>
              <a:gd name="connsiteX1" fmla="*/ 2447857 w 2447857"/>
              <a:gd name="connsiteY1" fmla="*/ 0 h 3429883"/>
              <a:gd name="connsiteX2" fmla="*/ 2447857 w 2447857"/>
              <a:gd name="connsiteY2" fmla="*/ 3429883 h 3429883"/>
              <a:gd name="connsiteX3" fmla="*/ 0 w 2447857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3429883">
                <a:moveTo>
                  <a:pt x="0" y="0"/>
                </a:moveTo>
                <a:lnTo>
                  <a:pt x="2447857" y="0"/>
                </a:lnTo>
                <a:lnTo>
                  <a:pt x="2447857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744143" y="358346"/>
            <a:ext cx="2447857" cy="1709940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3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1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514599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640286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0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85857" y="551089"/>
            <a:ext cx="5116286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4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489309" y="1144424"/>
            <a:ext cx="5274130" cy="5274131"/>
          </a:xfrm>
          <a:custGeom>
            <a:avLst/>
            <a:gdLst>
              <a:gd name="connsiteX0" fmla="*/ 2637065 w 5274130"/>
              <a:gd name="connsiteY0" fmla="*/ 0 h 5274131"/>
              <a:gd name="connsiteX1" fmla="*/ 5274130 w 5274130"/>
              <a:gd name="connsiteY1" fmla="*/ 2637066 h 5274131"/>
              <a:gd name="connsiteX2" fmla="*/ 2637065 w 5274130"/>
              <a:gd name="connsiteY2" fmla="*/ 5274131 h 5274131"/>
              <a:gd name="connsiteX3" fmla="*/ 0 w 5274130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1">
                <a:moveTo>
                  <a:pt x="2637065" y="0"/>
                </a:moveTo>
                <a:lnTo>
                  <a:pt x="5274130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412734" y="4220999"/>
            <a:ext cx="5274130" cy="5274130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565885" y="-1932152"/>
            <a:ext cx="5274129" cy="5274131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565886" y="4221000"/>
            <a:ext cx="5274129" cy="5274130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662057" cy="4103914"/>
          </a:xfrm>
          <a:custGeom>
            <a:avLst/>
            <a:gdLst>
              <a:gd name="connsiteX0" fmla="*/ 0 w 6662057"/>
              <a:gd name="connsiteY0" fmla="*/ 0 h 4103914"/>
              <a:gd name="connsiteX1" fmla="*/ 6662057 w 6662057"/>
              <a:gd name="connsiteY1" fmla="*/ 0 h 4103914"/>
              <a:gd name="connsiteX2" fmla="*/ 6662057 w 6662057"/>
              <a:gd name="connsiteY2" fmla="*/ 4103914 h 4103914"/>
              <a:gd name="connsiteX3" fmla="*/ 0 w 6662057"/>
              <a:gd name="connsiteY3" fmla="*/ 4103914 h 410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2057" h="4103914">
                <a:moveTo>
                  <a:pt x="0" y="0"/>
                </a:moveTo>
                <a:lnTo>
                  <a:pt x="6662057" y="0"/>
                </a:lnTo>
                <a:lnTo>
                  <a:pt x="6662057" y="4103914"/>
                </a:lnTo>
                <a:lnTo>
                  <a:pt x="0" y="4103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020403" y="358346"/>
            <a:ext cx="4813251" cy="2929140"/>
          </a:xfrm>
          <a:custGeom>
            <a:avLst/>
            <a:gdLst>
              <a:gd name="connsiteX0" fmla="*/ 0 w 4813251"/>
              <a:gd name="connsiteY0" fmla="*/ 0 h 2929140"/>
              <a:gd name="connsiteX1" fmla="*/ 4813251 w 4813251"/>
              <a:gd name="connsiteY1" fmla="*/ 0 h 2929140"/>
              <a:gd name="connsiteX2" fmla="*/ 4813251 w 4813251"/>
              <a:gd name="connsiteY2" fmla="*/ 2929140 h 2929140"/>
              <a:gd name="connsiteX3" fmla="*/ 0 w 4813251"/>
              <a:gd name="connsiteY3" fmla="*/ 2929140 h 292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251" h="2929140">
                <a:moveTo>
                  <a:pt x="0" y="0"/>
                </a:moveTo>
                <a:lnTo>
                  <a:pt x="4813251" y="0"/>
                </a:lnTo>
                <a:lnTo>
                  <a:pt x="4813251" y="2929140"/>
                </a:lnTo>
                <a:lnTo>
                  <a:pt x="0" y="2929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6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80858" y="1915886"/>
            <a:ext cx="7511142" cy="4147457"/>
          </a:xfrm>
          <a:custGeom>
            <a:avLst/>
            <a:gdLst>
              <a:gd name="connsiteX0" fmla="*/ 0 w 7511142"/>
              <a:gd name="connsiteY0" fmla="*/ 0 h 4147457"/>
              <a:gd name="connsiteX1" fmla="*/ 7511142 w 7511142"/>
              <a:gd name="connsiteY1" fmla="*/ 0 h 4147457"/>
              <a:gd name="connsiteX2" fmla="*/ 7511142 w 7511142"/>
              <a:gd name="connsiteY2" fmla="*/ 4147457 h 4147457"/>
              <a:gd name="connsiteX3" fmla="*/ 0 w 7511142"/>
              <a:gd name="connsiteY3" fmla="*/ 4147457 h 41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1142" h="4147457">
                <a:moveTo>
                  <a:pt x="0" y="0"/>
                </a:moveTo>
                <a:lnTo>
                  <a:pt x="7511142" y="0"/>
                </a:lnTo>
                <a:lnTo>
                  <a:pt x="7511142" y="4147457"/>
                </a:lnTo>
                <a:lnTo>
                  <a:pt x="0" y="414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944" y="0"/>
            <a:ext cx="8948056" cy="3298372"/>
          </a:xfrm>
          <a:custGeom>
            <a:avLst/>
            <a:gdLst>
              <a:gd name="connsiteX0" fmla="*/ 0 w 8948056"/>
              <a:gd name="connsiteY0" fmla="*/ 0 h 3298372"/>
              <a:gd name="connsiteX1" fmla="*/ 8948056 w 8948056"/>
              <a:gd name="connsiteY1" fmla="*/ 0 h 3298372"/>
              <a:gd name="connsiteX2" fmla="*/ 8948056 w 8948056"/>
              <a:gd name="connsiteY2" fmla="*/ 3298372 h 3298372"/>
              <a:gd name="connsiteX3" fmla="*/ 0 w 8948056"/>
              <a:gd name="connsiteY3" fmla="*/ 3298372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8056" h="3298372">
                <a:moveTo>
                  <a:pt x="0" y="0"/>
                </a:moveTo>
                <a:lnTo>
                  <a:pt x="8948056" y="0"/>
                </a:lnTo>
                <a:lnTo>
                  <a:pt x="8948056" y="3298372"/>
                </a:lnTo>
                <a:lnTo>
                  <a:pt x="0" y="3298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61121" y="1528356"/>
            <a:ext cx="5741820" cy="3627121"/>
          </a:xfrm>
          <a:custGeom>
            <a:avLst/>
            <a:gdLst>
              <a:gd name="connsiteX0" fmla="*/ 0 w 5741820"/>
              <a:gd name="connsiteY0" fmla="*/ 0 h 3627121"/>
              <a:gd name="connsiteX1" fmla="*/ 5741820 w 5741820"/>
              <a:gd name="connsiteY1" fmla="*/ 0 h 3627121"/>
              <a:gd name="connsiteX2" fmla="*/ 5741820 w 5741820"/>
              <a:gd name="connsiteY2" fmla="*/ 3627121 h 3627121"/>
              <a:gd name="connsiteX3" fmla="*/ 0 w 5741820"/>
              <a:gd name="connsiteY3" fmla="*/ 3627121 h 362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1820" h="3627121">
                <a:moveTo>
                  <a:pt x="0" y="0"/>
                </a:moveTo>
                <a:lnTo>
                  <a:pt x="5741820" y="0"/>
                </a:lnTo>
                <a:lnTo>
                  <a:pt x="5741820" y="3627121"/>
                </a:lnTo>
                <a:lnTo>
                  <a:pt x="0" y="36271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8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14133" y="-1019312"/>
            <a:ext cx="4291243" cy="5924310"/>
          </a:xfrm>
          <a:custGeom>
            <a:avLst/>
            <a:gdLst>
              <a:gd name="connsiteX0" fmla="*/ 9022 w 4291243"/>
              <a:gd name="connsiteY0" fmla="*/ 0 h 5924310"/>
              <a:gd name="connsiteX1" fmla="*/ 4285227 w 4291243"/>
              <a:gd name="connsiteY1" fmla="*/ 0 h 5924310"/>
              <a:gd name="connsiteX2" fmla="*/ 4291243 w 4291243"/>
              <a:gd name="connsiteY2" fmla="*/ 6616 h 5924310"/>
              <a:gd name="connsiteX3" fmla="*/ 4288235 w 4291243"/>
              <a:gd name="connsiteY3" fmla="*/ 5917694 h 5924310"/>
              <a:gd name="connsiteX4" fmla="*/ 4282220 w 4291243"/>
              <a:gd name="connsiteY4" fmla="*/ 5924310 h 5924310"/>
              <a:gd name="connsiteX5" fmla="*/ 6015 w 4291243"/>
              <a:gd name="connsiteY5" fmla="*/ 5924310 h 5924310"/>
              <a:gd name="connsiteX6" fmla="*/ 0 w 4291243"/>
              <a:gd name="connsiteY6" fmla="*/ 5917694 h 5924310"/>
              <a:gd name="connsiteX7" fmla="*/ 3007 w 4291243"/>
              <a:gd name="connsiteY7" fmla="*/ 6616 h 5924310"/>
              <a:gd name="connsiteX8" fmla="*/ 9022 w 4291243"/>
              <a:gd name="connsiteY8" fmla="*/ 0 h 59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1243" h="5924310">
                <a:moveTo>
                  <a:pt x="9022" y="0"/>
                </a:moveTo>
                <a:cubicBezTo>
                  <a:pt x="4285227" y="0"/>
                  <a:pt x="4285227" y="0"/>
                  <a:pt x="4285227" y="0"/>
                </a:cubicBezTo>
                <a:cubicBezTo>
                  <a:pt x="4288235" y="0"/>
                  <a:pt x="4291243" y="3308"/>
                  <a:pt x="4291243" y="6616"/>
                </a:cubicBezTo>
                <a:lnTo>
                  <a:pt x="4288235" y="5917694"/>
                </a:lnTo>
                <a:cubicBezTo>
                  <a:pt x="4288235" y="5921002"/>
                  <a:pt x="4285227" y="5924310"/>
                  <a:pt x="4282220" y="5924310"/>
                </a:cubicBezTo>
                <a:cubicBezTo>
                  <a:pt x="6015" y="5924310"/>
                  <a:pt x="6015" y="5924310"/>
                  <a:pt x="6015" y="5924310"/>
                </a:cubicBezTo>
                <a:cubicBezTo>
                  <a:pt x="3007" y="5924310"/>
                  <a:pt x="0" y="5921002"/>
                  <a:pt x="0" y="5917694"/>
                </a:cubicBezTo>
                <a:cubicBezTo>
                  <a:pt x="3007" y="6616"/>
                  <a:pt x="3007" y="6616"/>
                  <a:pt x="3007" y="6616"/>
                </a:cubicBezTo>
                <a:cubicBezTo>
                  <a:pt x="3007" y="3308"/>
                  <a:pt x="6015" y="0"/>
                  <a:pt x="9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3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2212489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7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1696" y="2295220"/>
            <a:ext cx="1931297" cy="2258365"/>
          </a:xfrm>
          <a:custGeom>
            <a:avLst/>
            <a:gdLst>
              <a:gd name="connsiteX0" fmla="*/ 280782 w 1931297"/>
              <a:gd name="connsiteY0" fmla="*/ 0 h 2258365"/>
              <a:gd name="connsiteX1" fmla="*/ 1641418 w 1931297"/>
              <a:gd name="connsiteY1" fmla="*/ 0 h 2258365"/>
              <a:gd name="connsiteX2" fmla="*/ 1931297 w 1931297"/>
              <a:gd name="connsiteY2" fmla="*/ 261783 h 2258365"/>
              <a:gd name="connsiteX3" fmla="*/ 1931297 w 1931297"/>
              <a:gd name="connsiteY3" fmla="*/ 1991518 h 2258365"/>
              <a:gd name="connsiteX4" fmla="*/ 1655433 w 1931297"/>
              <a:gd name="connsiteY4" fmla="*/ 2257972 h 2258365"/>
              <a:gd name="connsiteX5" fmla="*/ 266521 w 1931297"/>
              <a:gd name="connsiteY5" fmla="*/ 2257972 h 2258365"/>
              <a:gd name="connsiteX6" fmla="*/ 0 w 1931297"/>
              <a:gd name="connsiteY6" fmla="*/ 1977507 h 2258365"/>
              <a:gd name="connsiteX7" fmla="*/ 0 w 1931297"/>
              <a:gd name="connsiteY7" fmla="*/ 313402 h 2258365"/>
              <a:gd name="connsiteX8" fmla="*/ 280782 w 1931297"/>
              <a:gd name="connsiteY8" fmla="*/ 0 h 22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297" h="2258365">
                <a:moveTo>
                  <a:pt x="280782" y="0"/>
                </a:moveTo>
                <a:cubicBezTo>
                  <a:pt x="1641418" y="0"/>
                  <a:pt x="1641418" y="0"/>
                  <a:pt x="1641418" y="0"/>
                </a:cubicBezTo>
                <a:cubicBezTo>
                  <a:pt x="1861225" y="0"/>
                  <a:pt x="1931297" y="163706"/>
                  <a:pt x="1931297" y="261783"/>
                </a:cubicBezTo>
                <a:cubicBezTo>
                  <a:pt x="1931297" y="1991518"/>
                  <a:pt x="1931297" y="1991518"/>
                  <a:pt x="1931297" y="1991518"/>
                </a:cubicBezTo>
                <a:cubicBezTo>
                  <a:pt x="1931297" y="2183247"/>
                  <a:pt x="1805167" y="2257972"/>
                  <a:pt x="1655433" y="2257972"/>
                </a:cubicBezTo>
                <a:cubicBezTo>
                  <a:pt x="266521" y="2257972"/>
                  <a:pt x="266521" y="2257972"/>
                  <a:pt x="266521" y="2257972"/>
                </a:cubicBezTo>
                <a:cubicBezTo>
                  <a:pt x="103019" y="2267312"/>
                  <a:pt x="0" y="2108522"/>
                  <a:pt x="0" y="1977507"/>
                </a:cubicBezTo>
                <a:cubicBezTo>
                  <a:pt x="0" y="1561358"/>
                  <a:pt x="0" y="313402"/>
                  <a:pt x="0" y="313402"/>
                </a:cubicBezTo>
                <a:cubicBezTo>
                  <a:pt x="0" y="168377"/>
                  <a:pt x="89004" y="0"/>
                  <a:pt x="280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D1613E3-B804-4195-A848-5AEED26B8D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94658" y="794658"/>
            <a:ext cx="10602685" cy="5268685"/>
          </a:xfrm>
          <a:custGeom>
            <a:avLst/>
            <a:gdLst>
              <a:gd name="connsiteX0" fmla="*/ 0 w 10602685"/>
              <a:gd name="connsiteY0" fmla="*/ 0 h 5268685"/>
              <a:gd name="connsiteX1" fmla="*/ 10602685 w 10602685"/>
              <a:gd name="connsiteY1" fmla="*/ 0 h 5268685"/>
              <a:gd name="connsiteX2" fmla="*/ 10602685 w 10602685"/>
              <a:gd name="connsiteY2" fmla="*/ 5268685 h 5268685"/>
              <a:gd name="connsiteX3" fmla="*/ 0 w 10602685"/>
              <a:gd name="connsiteY3" fmla="*/ 5268685 h 526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2685" h="5268685">
                <a:moveTo>
                  <a:pt x="0" y="0"/>
                </a:moveTo>
                <a:lnTo>
                  <a:pt x="10602685" y="0"/>
                </a:lnTo>
                <a:lnTo>
                  <a:pt x="10602685" y="5268685"/>
                </a:lnTo>
                <a:lnTo>
                  <a:pt x="0" y="526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5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1D04B088-393E-434A-BA8E-C930C681F838}" type="datetimeFigureOut">
              <a:rPr lang="en-US" smtClean="0"/>
              <a:pPr/>
              <a:t>2018-06-05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F3BDBCB1-AAE6-2947-A82E-4EA4E39F9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71" r:id="rId4"/>
    <p:sldLayoutId id="2147483656" r:id="rId5"/>
    <p:sldLayoutId id="2147483662" r:id="rId6"/>
    <p:sldLayoutId id="2147483664" r:id="rId7"/>
    <p:sldLayoutId id="2147483666" r:id="rId8"/>
    <p:sldLayoutId id="2147483663" r:id="rId9"/>
    <p:sldLayoutId id="2147483665" r:id="rId10"/>
    <p:sldLayoutId id="2147483655" r:id="rId11"/>
    <p:sldLayoutId id="2147483651" r:id="rId12"/>
    <p:sldLayoutId id="2147483657" r:id="rId13"/>
    <p:sldLayoutId id="2147483675" r:id="rId14"/>
    <p:sldLayoutId id="2147483674" r:id="rId15"/>
    <p:sldLayoutId id="2147483652" r:id="rId16"/>
    <p:sldLayoutId id="2147483653" r:id="rId17"/>
    <p:sldLayoutId id="2147483654" r:id="rId18"/>
    <p:sldLayoutId id="2147483659" r:id="rId19"/>
    <p:sldLayoutId id="2147483673" r:id="rId20"/>
    <p:sldLayoutId id="2147483658" r:id="rId21"/>
    <p:sldLayoutId id="2147483660" r:id="rId22"/>
    <p:sldLayoutId id="2147483670" r:id="rId23"/>
    <p:sldLayoutId id="2147483672" r:id="rId24"/>
    <p:sldLayoutId id="2147483676" r:id="rId25"/>
    <p:sldLayoutId id="2147483667" r:id="rId26"/>
    <p:sldLayoutId id="2147483668" r:id="rId27"/>
    <p:sldLayoutId id="2147483669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12457" y="4648134"/>
            <a:ext cx="2367086" cy="3049340"/>
            <a:chOff x="4421757" y="3739789"/>
            <a:chExt cx="3352918" cy="4319315"/>
          </a:xfrm>
        </p:grpSpPr>
        <p:sp>
          <p:nvSpPr>
            <p:cNvPr id="9" name="Rectangle 8"/>
            <p:cNvSpPr/>
            <p:nvPr/>
          </p:nvSpPr>
          <p:spPr>
            <a:xfrm rot="18900000" flipV="1">
              <a:off x="4421757" y="3739789"/>
              <a:ext cx="3352918" cy="335291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8900000" flipV="1">
              <a:off x="5501887" y="5138345"/>
              <a:ext cx="1192658" cy="119265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 flipV="1">
              <a:off x="4912474" y="5687620"/>
              <a:ext cx="2371484" cy="2371484"/>
            </a:xfrm>
            <a:prstGeom prst="rect">
              <a:avLst/>
            </a:prstGeom>
            <a:noFill/>
            <a:ln w="254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6985" y="1698095"/>
            <a:ext cx="10838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INTRODUCTION TO MRI</a:t>
            </a:r>
            <a:endParaRPr lang="en-US" sz="72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2" name="Right Triangle 11"/>
          <p:cNvSpPr/>
          <p:nvPr/>
        </p:nvSpPr>
        <p:spPr>
          <a:xfrm rot="18900000">
            <a:off x="5867076" y="2775359"/>
            <a:ext cx="457848" cy="457848"/>
          </a:xfrm>
          <a:prstGeom prst="rt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16118" y="6111982"/>
            <a:ext cx="997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June 5, 2018</a:t>
            </a:r>
          </a:p>
          <a:p>
            <a:pPr algn="r"/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DTI II</a:t>
            </a:r>
            <a:endParaRPr lang="en-US" sz="1100" i="1" spc="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33" y="6111982"/>
            <a:ext cx="19181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Lynne J. Williams, Ph.D.</a:t>
            </a:r>
          </a:p>
          <a:p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BCCH MRI Research Facility</a:t>
            </a:r>
            <a:endParaRPr lang="en-US" sz="1100" i="1" spc="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36976" y="273848"/>
            <a:ext cx="8455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Q SPACE</a:t>
            </a:r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>
          <a:blip r:embed="rId3"/>
          <a:srcRect l="-14164" r="-14164"/>
          <a:stretch>
            <a:fillRect/>
          </a:stretch>
        </p:blipFill>
        <p:spPr>
          <a:xfrm>
            <a:off x="-484682" y="0"/>
            <a:ext cx="448138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1119" y="222867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Roboto Light"/>
                <a:cs typeface="Roboto Light"/>
              </a:rPr>
              <a:t>The diffusion gradients could be said to probe a three-dimensional space called q-</a:t>
            </a:r>
            <a:r>
              <a:rPr lang="en-US" sz="2400" dirty="0" smtClean="0">
                <a:latin typeface="Roboto Light"/>
                <a:cs typeface="Roboto Light"/>
              </a:rPr>
              <a:t>space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Every </a:t>
            </a:r>
            <a:r>
              <a:rPr lang="en-US" sz="2400" dirty="0">
                <a:latin typeface="Roboto Light"/>
                <a:cs typeface="Roboto Light"/>
              </a:rPr>
              <a:t>sampled point can be represented using </a:t>
            </a:r>
            <a:r>
              <a:rPr lang="en-US" sz="2400" dirty="0" smtClean="0">
                <a:latin typeface="Roboto Light"/>
                <a:cs typeface="Roboto Light"/>
              </a:rPr>
              <a:t>vector </a:t>
            </a:r>
            <a:endParaRPr lang="en-US" sz="2400" dirty="0">
              <a:latin typeface="Roboto Light"/>
              <a:cs typeface="Roboto Light"/>
            </a:endParaRPr>
          </a:p>
        </p:txBody>
      </p:sp>
      <p:pic>
        <p:nvPicPr>
          <p:cNvPr id="13" name="Picture 12" descr="begin_split_ve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57" y="4266640"/>
            <a:ext cx="1428617" cy="89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2057" y="3688729"/>
            <a:ext cx="1531441" cy="3081722"/>
          </a:xfrm>
          <a:prstGeom prst="rect">
            <a:avLst/>
          </a:prstGeom>
          <a:noFill/>
          <a:ln w="57150" cmpd="sng">
            <a:solidFill>
              <a:srgbClr val="FF9F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8935" y="2091836"/>
            <a:ext cx="1559456" cy="4687954"/>
          </a:xfrm>
          <a:prstGeom prst="rect">
            <a:avLst/>
          </a:prstGeom>
          <a:noFill/>
          <a:ln w="57150" cmpd="sng">
            <a:solidFill>
              <a:srgbClr val="008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59553" y="4613245"/>
            <a:ext cx="2211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2FF"/>
                </a:solidFill>
                <a:latin typeface="Roboto Light"/>
                <a:cs typeface="Roboto Light"/>
              </a:rPr>
              <a:t>Same diffusion encoding orientation with increasing b-value</a:t>
            </a:r>
            <a:endParaRPr lang="en-US" sz="2400" dirty="0">
              <a:solidFill>
                <a:srgbClr val="0082FF"/>
              </a:solidFill>
              <a:latin typeface="Roboto Light"/>
              <a:cs typeface="Roboto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08510" y="205448"/>
            <a:ext cx="1372694" cy="1326075"/>
          </a:xfrm>
          <a:prstGeom prst="straightConnector1">
            <a:avLst/>
          </a:prstGeom>
          <a:ln>
            <a:solidFill>
              <a:srgbClr val="E722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08510" y="0"/>
            <a:ext cx="0" cy="15315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4617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2384" r="-12384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6096000" y="63861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Roboto Light"/>
                <a:cs typeface="Roboto Light"/>
              </a:rPr>
              <a:t>Descoteaux</a:t>
            </a:r>
            <a:r>
              <a:rPr lang="en-US" sz="1200" dirty="0">
                <a:latin typeface="Roboto Light"/>
                <a:cs typeface="Roboto Light"/>
              </a:rPr>
              <a:t>, </a:t>
            </a:r>
            <a:r>
              <a:rPr lang="en-US" sz="1200" dirty="0" err="1">
                <a:latin typeface="Roboto Light"/>
                <a:cs typeface="Roboto Light"/>
              </a:rPr>
              <a:t>Maxime</a:t>
            </a:r>
            <a:r>
              <a:rPr lang="en-US" sz="1200" dirty="0">
                <a:latin typeface="Roboto Light"/>
                <a:cs typeface="Roboto Light"/>
              </a:rPr>
              <a:t> &amp; </a:t>
            </a:r>
            <a:r>
              <a:rPr lang="en-US" sz="1200" dirty="0" err="1">
                <a:latin typeface="Roboto Light"/>
                <a:cs typeface="Roboto Light"/>
              </a:rPr>
              <a:t>Poupon</a:t>
            </a:r>
            <a:r>
              <a:rPr lang="en-US" sz="1200" dirty="0">
                <a:latin typeface="Roboto Light"/>
                <a:cs typeface="Roboto Light"/>
              </a:rPr>
              <a:t>, Cyril. (2014). Comprehensive Biomedical Physics. Comprehensive Biomedical Physics. 81-97. </a:t>
            </a:r>
          </a:p>
        </p:txBody>
      </p:sp>
    </p:spTree>
    <p:extLst>
      <p:ext uri="{BB962C8B-B14F-4D97-AF65-F5344CB8AC3E}">
        <p14:creationId xmlns:p14="http://schemas.microsoft.com/office/powerpoint/2010/main" val="281770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44487" y="234431"/>
            <a:ext cx="2703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WEEK 6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DIFFUSION MRI II &amp;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BUILD EXPERIMENT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51610" y="2940424"/>
            <a:ext cx="68888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400" dirty="0" smtClean="0">
                <a:solidFill>
                  <a:schemeClr val="bg1"/>
                </a:solidFill>
                <a:latin typeface="Roboto Light"/>
                <a:ea typeface="Nexa Bold" charset="0"/>
                <a:cs typeface="Roboto Light"/>
              </a:rPr>
              <a:t>BUILD YOUR </a:t>
            </a:r>
          </a:p>
          <a:p>
            <a:pPr algn="ctr"/>
            <a:r>
              <a:rPr lang="en-US" sz="4000" spc="1400" dirty="0" smtClean="0">
                <a:solidFill>
                  <a:schemeClr val="bg1"/>
                </a:solidFill>
                <a:latin typeface="Roboto Light"/>
                <a:ea typeface="Nexa Bold" charset="0"/>
                <a:cs typeface="Roboto Light"/>
              </a:rPr>
              <a:t>OWN EXPERIMENT</a:t>
            </a:r>
          </a:p>
        </p:txBody>
      </p:sp>
    </p:spTree>
    <p:extLst>
      <p:ext uri="{BB962C8B-B14F-4D97-AF65-F5344CB8AC3E}">
        <p14:creationId xmlns:p14="http://schemas.microsoft.com/office/powerpoint/2010/main" val="31287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2197" y="1038228"/>
            <a:ext cx="3429144" cy="5016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Question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MRI Protocol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Structural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T1?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T2?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FLAIR?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Functional?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Task(s)?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Design?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Parameters?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5720" y="1038228"/>
            <a:ext cx="337784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DWI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Parameters?</a:t>
            </a:r>
          </a:p>
        </p:txBody>
      </p:sp>
    </p:spTree>
    <p:extLst>
      <p:ext uri="{BB962C8B-B14F-4D97-AF65-F5344CB8AC3E}">
        <p14:creationId xmlns:p14="http://schemas.microsoft.com/office/powerpoint/2010/main" val="305621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0300" y="803758"/>
            <a:ext cx="345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QUESTION</a:t>
            </a:r>
            <a:endParaRPr lang="en-US" sz="4800" dirty="0" smtClean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897" y="2905772"/>
            <a:ext cx="114800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Roboto Light"/>
                <a:cs typeface="Roboto Light"/>
              </a:rPr>
              <a:t>On a </a:t>
            </a:r>
            <a:r>
              <a:rPr lang="en-US" sz="3200" dirty="0" smtClean="0">
                <a:latin typeface="Roboto Medium"/>
                <a:cs typeface="Roboto Medium"/>
              </a:rPr>
              <a:t>single subject </a:t>
            </a:r>
            <a:r>
              <a:rPr lang="en-US" sz="3200" dirty="0" smtClean="0">
                <a:latin typeface="Roboto Light"/>
                <a:cs typeface="Roboto Light"/>
              </a:rPr>
              <a:t>basis, where is the language network localized in the brain in a child with refractory epilepsy?</a:t>
            </a:r>
            <a:endParaRPr lang="en-US" sz="3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107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11636" y="803758"/>
            <a:ext cx="496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MRI PROTOCOL</a:t>
            </a:r>
            <a:endParaRPr lang="en-US" sz="4800" dirty="0" smtClean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897" y="2339726"/>
            <a:ext cx="53921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Roboto Medium"/>
                <a:cs typeface="Roboto Medium"/>
              </a:rPr>
              <a:t>Structural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T1w, T2w, FLAIR</a:t>
            </a:r>
            <a:endParaRPr lang="en-US" sz="3200" dirty="0">
              <a:latin typeface="Roboto Light"/>
              <a:cs typeface="Roboto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24223" y="2339726"/>
            <a:ext cx="53921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Roboto Medium"/>
                <a:cs typeface="Roboto Medium"/>
              </a:rPr>
              <a:t>Functional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Language Tasks (but which ones?) </a:t>
            </a:r>
            <a:r>
              <a:rPr lang="en-US" sz="3200" dirty="0" smtClean="0">
                <a:latin typeface="Roboto Light"/>
                <a:cs typeface="Roboto Light"/>
                <a:sym typeface="Wingdings"/>
              </a:rPr>
              <a:t> need to be: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Reliable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Replicable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Localizers</a:t>
            </a:r>
            <a:endParaRPr lang="en-US" sz="3200" dirty="0">
              <a:latin typeface="Roboto Light"/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6297" y="4135009"/>
            <a:ext cx="5392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Roboto Medium"/>
                <a:cs typeface="Roboto Medium"/>
              </a:rPr>
              <a:t>DWI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Roboto Light"/>
                <a:cs typeface="Roboto Light"/>
              </a:rPr>
              <a:t>DTI </a:t>
            </a:r>
            <a:r>
              <a:rPr lang="en-US" sz="3200" dirty="0" err="1" smtClean="0">
                <a:latin typeface="Roboto Light"/>
                <a:cs typeface="Roboto Light"/>
              </a:rPr>
              <a:t>tractography</a:t>
            </a:r>
            <a:endParaRPr lang="en-US" sz="3200" dirty="0" smtClean="0">
              <a:latin typeface="Roboto Light"/>
              <a:cs typeface="Roboto Light"/>
            </a:endParaRPr>
          </a:p>
          <a:p>
            <a:pPr marL="914400" lvl="1" indent="-457200">
              <a:buFont typeface="Arial"/>
              <a:buChar char="•"/>
            </a:pPr>
            <a:endParaRPr lang="en-US" sz="3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42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4658" y="361966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FUNCTIONAL</a:t>
            </a:r>
            <a:endParaRPr lang="en-US" sz="4800" dirty="0" smtClean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4059" y="1709184"/>
            <a:ext cx="771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Light"/>
                <a:cs typeface="Roboto Light"/>
              </a:rPr>
              <a:t>No one language task will test all language skills</a:t>
            </a:r>
            <a:endParaRPr lang="en-US" sz="2800" dirty="0">
              <a:latin typeface="Roboto Light"/>
              <a:cs typeface="Roboto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7357" y="2769067"/>
            <a:ext cx="50383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Semantic Decision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Rhyming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Categorization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Covert Naming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Reading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5727" y="3507730"/>
            <a:ext cx="5038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Semantic Decision</a:t>
            </a:r>
          </a:p>
        </p:txBody>
      </p:sp>
    </p:spTree>
    <p:extLst>
      <p:ext uri="{BB962C8B-B14F-4D97-AF65-F5344CB8AC3E}">
        <p14:creationId xmlns:p14="http://schemas.microsoft.com/office/powerpoint/2010/main" val="14396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7416" y="361966"/>
            <a:ext cx="6617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SEMANTIC DECISION</a:t>
            </a:r>
            <a:endParaRPr lang="en-US" sz="4800" dirty="0" smtClean="0">
              <a:latin typeface="Nexa Bold" charset="0"/>
              <a:ea typeface="Nexa Bold" charset="0"/>
              <a:cs typeface="Nexa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15008" y="2744550"/>
            <a:ext cx="7177860" cy="1988026"/>
            <a:chOff x="1131892" y="2305558"/>
            <a:chExt cx="7177860" cy="1988026"/>
          </a:xfrm>
        </p:grpSpPr>
        <p:sp>
          <p:nvSpPr>
            <p:cNvPr id="4" name="Rectangle 3"/>
            <p:cNvSpPr/>
            <p:nvPr/>
          </p:nvSpPr>
          <p:spPr>
            <a:xfrm>
              <a:off x="1131892" y="2305558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49678" y="3299571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008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67464" y="2305558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5250" y="3299571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008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03036" y="2305558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20822" y="3299571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008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38608" y="2305558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56394" y="3299571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008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74180" y="2305558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91966" y="3299571"/>
              <a:ext cx="717786" cy="994013"/>
            </a:xfrm>
            <a:prstGeom prst="rect">
              <a:avLst/>
            </a:prstGeom>
            <a:noFill/>
            <a:ln w="28575" cmpd="sng">
              <a:solidFill>
                <a:srgbClr val="008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2515008" y="5492429"/>
            <a:ext cx="7177860" cy="0"/>
          </a:xfrm>
          <a:prstGeom prst="line">
            <a:avLst/>
          </a:prstGeom>
          <a:ln w="28575" cmpd="sng">
            <a:solidFill>
              <a:srgbClr val="3733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76641" y="5467327"/>
            <a:ext cx="81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 Light"/>
                <a:cs typeface="Roboto Light"/>
              </a:rPr>
              <a:t>5 min</a:t>
            </a:r>
            <a:endParaRPr lang="en-US" sz="2000" dirty="0">
              <a:latin typeface="Roboto Light"/>
              <a:cs typeface="Roboto Ligh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2794" y="5009765"/>
            <a:ext cx="731864" cy="0"/>
          </a:xfrm>
          <a:prstGeom prst="line">
            <a:avLst/>
          </a:prstGeom>
          <a:ln w="28575" cmpd="sng">
            <a:solidFill>
              <a:srgbClr val="3733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32794" y="4971111"/>
            <a:ext cx="661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 Light"/>
                <a:cs typeface="Roboto Light"/>
              </a:rPr>
              <a:t>30 s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52068" y="1319275"/>
            <a:ext cx="233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True or False</a:t>
            </a:r>
          </a:p>
          <a:p>
            <a:r>
              <a:rPr lang="en-US" sz="2400" dirty="0" smtClean="0">
                <a:solidFill>
                  <a:srgbClr val="0082FF"/>
                </a:solidFill>
                <a:latin typeface="Roboto Light"/>
                <a:cs typeface="Roboto Light"/>
              </a:rPr>
              <a:t>Reverse Speech</a:t>
            </a:r>
            <a:endParaRPr lang="en-US" sz="2400" dirty="0">
              <a:solidFill>
                <a:srgbClr val="0082FF"/>
              </a:solidFill>
              <a:latin typeface="Roboto Light"/>
              <a:cs typeface="Roboto Ligh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301814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84904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85113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01608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68412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35010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51711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18309" y="3738563"/>
            <a:ext cx="0" cy="994013"/>
          </a:xfrm>
          <a:prstGeom prst="line">
            <a:avLst/>
          </a:prstGeom>
          <a:ln w="28575" cmpd="sng">
            <a:solidFill>
              <a:srgbClr val="008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70786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153876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54085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70580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37384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903982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820683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87281" y="2744550"/>
            <a:ext cx="0" cy="994013"/>
          </a:xfrm>
          <a:prstGeom prst="line">
            <a:avLst/>
          </a:prstGeom>
          <a:ln w="28575" cmpd="sng">
            <a:solidFill>
              <a:srgbClr val="FF9F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35562" y="3738563"/>
            <a:ext cx="7550551" cy="0"/>
          </a:xfrm>
          <a:prstGeom prst="line">
            <a:avLst/>
          </a:prstGeom>
          <a:ln w="57150" cmpd="sng">
            <a:solidFill>
              <a:srgbClr val="3733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7482" y="1319275"/>
            <a:ext cx="29838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TR: 3000 </a:t>
            </a:r>
            <a:r>
              <a:rPr lang="en-US" sz="2400" dirty="0" err="1" smtClean="0">
                <a:latin typeface="Roboto Light"/>
                <a:cs typeface="Roboto Light"/>
              </a:rPr>
              <a:t>ms</a:t>
            </a:r>
            <a:endParaRPr lang="en-US" sz="2400" dirty="0" smtClean="0">
              <a:latin typeface="Roboto Light"/>
              <a:cs typeface="Roboto Light"/>
            </a:endParaRPr>
          </a:p>
          <a:p>
            <a:r>
              <a:rPr lang="en-US" sz="2400" dirty="0" smtClean="0">
                <a:latin typeface="Roboto Light"/>
                <a:cs typeface="Roboto Light"/>
              </a:rPr>
              <a:t>Sentence Length: 1 s</a:t>
            </a:r>
          </a:p>
          <a:p>
            <a:r>
              <a:rPr lang="en-US" sz="2400" dirty="0" smtClean="0">
                <a:latin typeface="Roboto Light"/>
                <a:cs typeface="Roboto Light"/>
              </a:rPr>
              <a:t>Response time: 2 s</a:t>
            </a:r>
          </a:p>
          <a:p>
            <a:r>
              <a:rPr lang="en-US" sz="2400" dirty="0" smtClean="0">
                <a:latin typeface="Roboto Light"/>
                <a:cs typeface="Roboto Light"/>
              </a:rPr>
              <a:t>ISI: 0 s</a:t>
            </a:r>
            <a:endParaRPr lang="en-US" sz="24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459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7336" b="-17336"/>
          <a:stretch>
            <a:fillRect/>
          </a:stretch>
        </p:blipFill>
        <p:spPr>
          <a:xfrm>
            <a:off x="0" y="607464"/>
            <a:ext cx="12192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10603404" y="6581001"/>
            <a:ext cx="158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 Light"/>
                <a:cs typeface="Roboto Light"/>
              </a:rPr>
              <a:t>Berwick et al. (2013).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2578" y="361966"/>
            <a:ext cx="146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DWI</a:t>
            </a:r>
            <a:endParaRPr lang="en-US" sz="4800" dirty="0" smtClean="0">
              <a:latin typeface="Nexa Bold" charset="0"/>
              <a:ea typeface="Nexa Bold" charset="0"/>
              <a:cs typeface="Nex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8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04696" y="3272660"/>
            <a:ext cx="499848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Light"/>
                <a:cs typeface="Roboto Light"/>
              </a:rPr>
              <a:t>http://</a:t>
            </a:r>
            <a:r>
              <a:rPr lang="en-US" sz="3200" dirty="0" err="1" smtClean="0">
                <a:latin typeface="Roboto Light"/>
                <a:cs typeface="Roboto Light"/>
              </a:rPr>
              <a:t>neuropowertools.org</a:t>
            </a:r>
            <a:endParaRPr lang="en-US" sz="3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9665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897" y="2433827"/>
            <a:ext cx="11522207" cy="130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Diffusion Tensor Imaging (DTI) is an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anatomical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 MRI technique that measures </a:t>
            </a:r>
            <a:r>
              <a:rPr lang="en-GB" sz="2400" b="1" dirty="0">
                <a:solidFill>
                  <a:schemeClr val="tx1"/>
                </a:solidFill>
                <a:latin typeface="Roboto Medium"/>
                <a:cs typeface="Roboto Medium"/>
              </a:rPr>
              <a:t>macroscopic axonal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organization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in the 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brain by using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the </a:t>
            </a:r>
            <a:r>
              <a:rPr lang="en-GB" sz="2400" b="1" dirty="0">
                <a:solidFill>
                  <a:schemeClr val="tx1"/>
                </a:solidFill>
                <a:latin typeface="Roboto Medium"/>
                <a:cs typeface="Roboto Medium"/>
              </a:rPr>
              <a:t>diffusion of water molecules</a:t>
            </a:r>
            <a:r>
              <a:rPr lang="en-GB" sz="2400" b="1" dirty="0">
                <a:solidFill>
                  <a:schemeClr val="tx1"/>
                </a:solidFill>
                <a:latin typeface="Roboto Light"/>
                <a:cs typeface="Roboto Light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to generate </a:t>
            </a:r>
            <a:r>
              <a:rPr lang="en-GB" sz="2400" b="1" dirty="0">
                <a:solidFill>
                  <a:schemeClr val="tx1"/>
                </a:solidFill>
                <a:latin typeface="Roboto Light"/>
                <a:cs typeface="Roboto Light"/>
              </a:rPr>
              <a:t>contrast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 in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MR images.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156000" y="3736740"/>
            <a:ext cx="11880000" cy="2599470"/>
            <a:chOff x="827584" y="3501008"/>
            <a:chExt cx="7404486" cy="2160240"/>
          </a:xfrm>
        </p:grpSpPr>
        <p:grpSp>
          <p:nvGrpSpPr>
            <p:cNvPr id="45" name="Group 44"/>
            <p:cNvGrpSpPr/>
            <p:nvPr/>
          </p:nvGrpSpPr>
          <p:grpSpPr>
            <a:xfrm>
              <a:off x="911931" y="3501008"/>
              <a:ext cx="7320139" cy="2160240"/>
              <a:chOff x="827584" y="3429000"/>
              <a:chExt cx="7320139" cy="21602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27584" y="3429000"/>
                <a:ext cx="7320139" cy="2160240"/>
                <a:chOff x="3060124" y="3815303"/>
                <a:chExt cx="7320139" cy="2160240"/>
              </a:xfrm>
            </p:grpSpPr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0124" y="3887311"/>
                  <a:ext cx="1146263" cy="10907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047" t="54185" r="21888" b="18405"/>
                <a:stretch/>
              </p:blipFill>
              <p:spPr>
                <a:xfrm>
                  <a:off x="4965194" y="4705424"/>
                  <a:ext cx="976023" cy="98958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91" t="1677" r="36249" b="59757"/>
                <a:stretch/>
              </p:blipFill>
              <p:spPr>
                <a:xfrm>
                  <a:off x="6782496" y="4001460"/>
                  <a:ext cx="1094514" cy="1198754"/>
                </a:xfrm>
                <a:prstGeom prst="rect">
                  <a:avLst/>
                </a:prstGeom>
              </p:spPr>
            </p:pic>
            <p:pic>
              <p:nvPicPr>
                <p:cNvPr id="20" name="Picture 8" descr="C:\Users\Ivan Alvarez\Desktop\Facolour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52071" y="3815303"/>
                  <a:ext cx="1728192" cy="21602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0" name="Curved Connector 39"/>
              <p:cNvCxnSpPr/>
              <p:nvPr/>
            </p:nvCxnSpPr>
            <p:spPr bwMode="auto">
              <a:xfrm rot="16200000" flipH="1">
                <a:off x="1723593" y="4417590"/>
                <a:ext cx="468000" cy="1116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Curved Connector 41"/>
              <p:cNvCxnSpPr/>
              <p:nvPr/>
            </p:nvCxnSpPr>
            <p:spPr bwMode="auto">
              <a:xfrm rot="5400000" flipH="1" flipV="1">
                <a:off x="3713393" y="3420177"/>
                <a:ext cx="468000" cy="1116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Curved Connector 43"/>
              <p:cNvCxnSpPr/>
              <p:nvPr/>
            </p:nvCxnSpPr>
            <p:spPr bwMode="auto">
              <a:xfrm rot="16200000" flipH="1">
                <a:off x="5728427" y="4489590"/>
                <a:ext cx="252000" cy="720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6" name="TextBox 45"/>
            <p:cNvSpPr txBox="1"/>
            <p:nvPr/>
          </p:nvSpPr>
          <p:spPr>
            <a:xfrm>
              <a:off x="827584" y="5322694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diffusion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32040" y="5085184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imaging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43808" y="3501008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tensor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02747" y="803758"/>
            <a:ext cx="9186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TENSOR IMAGING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1175658"/>
            <a:ext cx="12192000" cy="5682342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0"/>
            <a:ext cx="12192000" cy="117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700000">
            <a:off x="4842898" y="5602489"/>
            <a:ext cx="2506206" cy="2506206"/>
          </a:xfrm>
          <a:prstGeom prst="rect">
            <a:avLst/>
          </a:prstGeom>
          <a:noFill/>
          <a:ln w="1905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42970" y="3619341"/>
            <a:ext cx="3906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THANK YOU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01066" y="3429430"/>
            <a:ext cx="4989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spc="600" dirty="0" smtClean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DIFFUSION TENSOR IMAGING PART 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4038" y="1824060"/>
            <a:ext cx="3143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INTRODUCTION TO MRI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13728" y="2723107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35" y="2515945"/>
            <a:ext cx="5585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latin typeface="Roboto Light"/>
                <a:cs typeface="Roboto Light"/>
                <a:sym typeface="Wingdings" panose="05000000000000000000" pitchFamily="2" charset="2"/>
              </a:rPr>
              <a:t>DIFFUSION</a:t>
            </a:r>
          </a:p>
          <a:p>
            <a:pPr indent="-406400" algn="just"/>
            <a:r>
              <a:rPr lang="en-GB" sz="2000" b="1" dirty="0" smtClean="0">
                <a:latin typeface="Roboto Light"/>
                <a:cs typeface="Roboto Light"/>
                <a:sym typeface="Wingdings" panose="05000000000000000000" pitchFamily="2" charset="2"/>
              </a:rPr>
              <a:t>Random motion of molecules through a medium over time</a:t>
            </a:r>
          </a:p>
          <a:p>
            <a:pPr indent="-406400" algn="ctr"/>
            <a:endParaRPr lang="en-GB" sz="2400" b="1" spc="600" dirty="0"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latin typeface="Roboto Light"/>
                <a:cs typeface="Roboto Light"/>
                <a:sym typeface="Wingdings" panose="05000000000000000000" pitchFamily="2" charset="2"/>
              </a:rPr>
              <a:t>DIFFUSION WEIGHTING </a:t>
            </a:r>
          </a:p>
          <a:p>
            <a:pPr indent="-406400" algn="just"/>
            <a:r>
              <a:rPr lang="en-GB" sz="2000" b="1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Application of magnetic gradients to cause changes in MR signal that are dependent upon the amplitude and or direction of diffusion</a:t>
            </a:r>
          </a:p>
          <a:p>
            <a:pPr indent="-406400" algn="ctr"/>
            <a:endParaRPr lang="en-GB" sz="2400" b="1" dirty="0"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ATTENUATION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0584" y="5824543"/>
            <a:ext cx="281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"/>
                <a:cs typeface="Times"/>
              </a:rPr>
              <a:t>D</a:t>
            </a:r>
            <a:r>
              <a:rPr lang="en-US" sz="1400" dirty="0" smtClean="0">
                <a:latin typeface="Roboto Light"/>
                <a:cs typeface="Roboto Light"/>
              </a:rPr>
              <a:t> = apparent diffusion coefficient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G</a:t>
            </a:r>
            <a:r>
              <a:rPr lang="en-US" sz="1400" dirty="0" smtClean="0">
                <a:latin typeface="Roboto Light"/>
                <a:cs typeface="Roboto Light"/>
              </a:rPr>
              <a:t> = strength of the gradient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Roboto Light"/>
                <a:cs typeface="Roboto Light"/>
              </a:rPr>
              <a:t> =  duration of gradient </a:t>
            </a:r>
          </a:p>
        </p:txBody>
      </p:sp>
      <p:pic>
        <p:nvPicPr>
          <p:cNvPr id="6" name="Picture 5" descr="begin_split_A_&amp;_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3"/>
          <a:stretch/>
        </p:blipFill>
        <p:spPr>
          <a:xfrm>
            <a:off x="6967523" y="4237034"/>
            <a:ext cx="4127500" cy="684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1737" y="2515945"/>
            <a:ext cx="557582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solidFill>
                  <a:srgbClr val="000000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ATTENUATION</a:t>
            </a:r>
          </a:p>
          <a:p>
            <a:pPr indent="-406400" algn="just"/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Assuming isotropic diffusion and a constant amplitude of diffusion weighting gradient, the attenuation effect is given by</a:t>
            </a: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66780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ATTENUATION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0584" y="5824543"/>
            <a:ext cx="281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"/>
                <a:cs typeface="Times"/>
              </a:rPr>
              <a:t>D</a:t>
            </a:r>
            <a:r>
              <a:rPr lang="en-US" sz="1400" dirty="0" smtClean="0">
                <a:latin typeface="Roboto Light"/>
                <a:cs typeface="Roboto Light"/>
              </a:rPr>
              <a:t> = apparent diffusion coefficient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G</a:t>
            </a:r>
            <a:r>
              <a:rPr lang="en-US" sz="1400" dirty="0" smtClean="0">
                <a:latin typeface="Roboto Light"/>
                <a:cs typeface="Roboto Light"/>
              </a:rPr>
              <a:t> = strength of the gradient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Roboto Light"/>
                <a:cs typeface="Roboto Light"/>
              </a:rPr>
              <a:t> =  duration of gradient </a:t>
            </a:r>
          </a:p>
        </p:txBody>
      </p:sp>
      <p:pic>
        <p:nvPicPr>
          <p:cNvPr id="6" name="Picture 5" descr="begin_split_A_&amp;_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3"/>
          <a:stretch/>
        </p:blipFill>
        <p:spPr>
          <a:xfrm>
            <a:off x="6967523" y="4237034"/>
            <a:ext cx="4127500" cy="684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1737" y="2515945"/>
            <a:ext cx="55758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solidFill>
                  <a:srgbClr val="000000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ATTENUATION</a:t>
            </a:r>
          </a:p>
          <a:p>
            <a:pPr indent="-406400" algn="just"/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Assuming isotropic diffusion and a constant amplitude of diffusion weighting gradient, the attenuation effect is given by</a:t>
            </a:r>
          </a:p>
        </p:txBody>
      </p:sp>
    </p:spTree>
    <p:extLst>
      <p:ext uri="{BB962C8B-B14F-4D97-AF65-F5344CB8AC3E}">
        <p14:creationId xmlns:p14="http://schemas.microsoft.com/office/powerpoint/2010/main" val="6846522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35" y="2515945"/>
            <a:ext cx="5585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latin typeface="Roboto Light"/>
                <a:cs typeface="Roboto Light"/>
                <a:sym typeface="Wingdings" panose="05000000000000000000" pitchFamily="2" charset="2"/>
              </a:rPr>
              <a:t>B VALUE</a:t>
            </a:r>
          </a:p>
          <a:p>
            <a:pPr indent="-406400" algn="ctr">
              <a:spcAft>
                <a:spcPts val="1200"/>
              </a:spcAft>
            </a:pPr>
            <a:r>
              <a:rPr lang="en-GB" sz="2400" dirty="0" smtClean="0">
                <a:latin typeface="Roboto Light"/>
                <a:cs typeface="Roboto Light"/>
                <a:sym typeface="Wingdings" panose="05000000000000000000" pitchFamily="2" charset="2"/>
              </a:rPr>
              <a:t>Degree of diffusion weighting</a:t>
            </a:r>
            <a:endParaRPr lang="en-GB" sz="2400" b="1" spc="600" dirty="0" smtClean="0"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ATTENUATION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0584" y="5824543"/>
            <a:ext cx="281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"/>
                <a:cs typeface="Times"/>
              </a:rPr>
              <a:t>D</a:t>
            </a:r>
            <a:r>
              <a:rPr lang="en-US" sz="1400" dirty="0" smtClean="0">
                <a:latin typeface="Roboto Light"/>
                <a:cs typeface="Roboto Light"/>
              </a:rPr>
              <a:t> = apparent diffusion coefficient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G</a:t>
            </a:r>
            <a:r>
              <a:rPr lang="en-US" sz="1400" dirty="0" smtClean="0">
                <a:latin typeface="Roboto Light"/>
                <a:cs typeface="Roboto Light"/>
              </a:rPr>
              <a:t> = strength of the gradient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Roboto Light"/>
                <a:cs typeface="Roboto Light"/>
              </a:rPr>
              <a:t> =  duration of gradient </a:t>
            </a:r>
          </a:p>
        </p:txBody>
      </p:sp>
      <p:pic>
        <p:nvPicPr>
          <p:cNvPr id="6" name="Picture 5" descr="begin_split_A_&amp;_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3"/>
          <a:stretch/>
        </p:blipFill>
        <p:spPr>
          <a:xfrm>
            <a:off x="6967523" y="4237034"/>
            <a:ext cx="4127500" cy="684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1737" y="2515945"/>
            <a:ext cx="55758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solidFill>
                  <a:srgbClr val="000000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ATTENUATION</a:t>
            </a:r>
          </a:p>
          <a:p>
            <a:pPr indent="-406400" algn="just"/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Assuming isotropic diffusion and a constant amplitude of diffusion weighting gradient, the attenuation effect is given by</a:t>
            </a:r>
          </a:p>
        </p:txBody>
      </p:sp>
      <p:pic>
        <p:nvPicPr>
          <p:cNvPr id="2" name="Picture 1" descr="begin_split_b_&amp;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89" y="3853582"/>
            <a:ext cx="369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9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egin_split_A_&amp;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83" y="4237034"/>
            <a:ext cx="4025900" cy="1257300"/>
          </a:xfrm>
          <a:prstGeom prst="rect">
            <a:avLst/>
          </a:prstGeom>
        </p:spPr>
      </p:pic>
      <p:pic>
        <p:nvPicPr>
          <p:cNvPr id="3" name="Picture 2" descr="begin_split_b_&amp;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89" y="3853582"/>
            <a:ext cx="36957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435" y="2515945"/>
            <a:ext cx="5585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latin typeface="Roboto Light"/>
                <a:cs typeface="Roboto Light"/>
                <a:sym typeface="Wingdings" panose="05000000000000000000" pitchFamily="2" charset="2"/>
              </a:rPr>
              <a:t>B VALUE</a:t>
            </a:r>
          </a:p>
          <a:p>
            <a:pPr indent="-406400" algn="ctr">
              <a:spcAft>
                <a:spcPts val="1200"/>
              </a:spcAft>
            </a:pPr>
            <a:r>
              <a:rPr lang="en-GB" sz="2400" dirty="0" smtClean="0">
                <a:latin typeface="Roboto Light"/>
                <a:cs typeface="Roboto Light"/>
                <a:sym typeface="Wingdings" panose="05000000000000000000" pitchFamily="2" charset="2"/>
              </a:rPr>
              <a:t>Degree of diffusion weighting</a:t>
            </a:r>
            <a:endParaRPr lang="en-GB" sz="2400" b="1" spc="600" dirty="0" smtClean="0"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ATTENUATION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0584" y="5824543"/>
            <a:ext cx="281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"/>
                <a:cs typeface="Times"/>
              </a:rPr>
              <a:t>D</a:t>
            </a:r>
            <a:r>
              <a:rPr lang="en-US" sz="1400" dirty="0" smtClean="0">
                <a:latin typeface="Roboto Light"/>
                <a:cs typeface="Roboto Light"/>
              </a:rPr>
              <a:t> = apparent diffusion coefficient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G</a:t>
            </a:r>
            <a:r>
              <a:rPr lang="en-US" sz="1400" dirty="0" smtClean="0">
                <a:latin typeface="Roboto Light"/>
                <a:cs typeface="Roboto Light"/>
              </a:rPr>
              <a:t> = strength of the gradient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Roboto Light"/>
                <a:cs typeface="Roboto Light"/>
              </a:rPr>
              <a:t> =  duration of gradient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1737" y="2515945"/>
            <a:ext cx="55758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>
              <a:spcAft>
                <a:spcPts val="1200"/>
              </a:spcAft>
            </a:pPr>
            <a:r>
              <a:rPr lang="en-GB" sz="2400" b="1" spc="600" dirty="0" smtClean="0">
                <a:solidFill>
                  <a:srgbClr val="000000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ATTENUATION</a:t>
            </a:r>
          </a:p>
          <a:p>
            <a:pPr indent="-406400" algn="just"/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Assuming isotropic diffusion and a constant amplitude of diffusion weighting gradient, the attenuation effect is given by</a:t>
            </a:r>
          </a:p>
        </p:txBody>
      </p:sp>
    </p:spTree>
    <p:extLst>
      <p:ext uri="{BB962C8B-B14F-4D97-AF65-F5344CB8AC3E}">
        <p14:creationId xmlns:p14="http://schemas.microsoft.com/office/powerpoint/2010/main" val="1979835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35" y="3610627"/>
            <a:ext cx="1152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ctr"/>
            <a:r>
              <a:rPr lang="en-GB" sz="2000" b="1" dirty="0">
                <a:latin typeface="Roboto Light"/>
                <a:cs typeface="Roboto Light"/>
                <a:sym typeface="Wingdings" panose="05000000000000000000" pitchFamily="2" charset="2"/>
              </a:rPr>
              <a:t>o</a:t>
            </a:r>
            <a:r>
              <a:rPr lang="en-GB" sz="2000" b="1" dirty="0" smtClean="0">
                <a:latin typeface="Roboto Light"/>
                <a:cs typeface="Roboto Light"/>
                <a:sym typeface="Wingdings" panose="05000000000000000000" pitchFamily="2" charset="2"/>
              </a:rPr>
              <a:t>r using </a:t>
            </a:r>
          </a:p>
          <a:p>
            <a:pPr indent="-406400" algn="ctr">
              <a:spcAft>
                <a:spcPts val="1200"/>
              </a:spcAft>
            </a:pPr>
            <a:r>
              <a:rPr lang="en-GB" sz="2000" b="1" spc="600" dirty="0" smtClean="0">
                <a:solidFill>
                  <a:srgbClr val="FF9F1B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TENSOR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MEAN DIFFUSIVITY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0584" y="5824543"/>
            <a:ext cx="281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"/>
                <a:cs typeface="Times"/>
              </a:rPr>
              <a:t>D</a:t>
            </a:r>
            <a:r>
              <a:rPr lang="en-US" sz="1400" dirty="0" smtClean="0">
                <a:latin typeface="Roboto Light"/>
                <a:cs typeface="Roboto Light"/>
              </a:rPr>
              <a:t> = apparent diffusion coefficient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G</a:t>
            </a:r>
            <a:r>
              <a:rPr lang="en-US" sz="1400" dirty="0" smtClean="0">
                <a:latin typeface="Roboto Light"/>
                <a:cs typeface="Roboto Light"/>
              </a:rPr>
              <a:t> = strength of the gradient</a:t>
            </a:r>
          </a:p>
          <a:p>
            <a:r>
              <a:rPr lang="en-US" sz="1400" i="1" dirty="0" smtClean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Roboto Light"/>
                <a:cs typeface="Roboto Light"/>
              </a:rPr>
              <a:t> =  duration of gradient </a:t>
            </a:r>
          </a:p>
        </p:txBody>
      </p:sp>
      <p:pic>
        <p:nvPicPr>
          <p:cNvPr id="2" name="Picture 1" descr="begin_split_A_&amp;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50" y="2780515"/>
            <a:ext cx="1892300" cy="419100"/>
          </a:xfrm>
          <a:prstGeom prst="rect">
            <a:avLst/>
          </a:prstGeom>
        </p:spPr>
      </p:pic>
      <p:pic>
        <p:nvPicPr>
          <p:cNvPr id="7" name="Picture 6" descr="begin_split_MD_&amp;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729524"/>
            <a:ext cx="4064000" cy="96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05350" y="2830283"/>
            <a:ext cx="169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(Isotropic only)</a:t>
            </a:r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4551" y="4861164"/>
            <a:ext cx="285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(Isotropic and Anisotropic)</a:t>
            </a:r>
            <a:endParaRPr lang="en-US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97968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2599" r="-2259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481383" y="6332157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371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9" t="-1" r="52644" b="40263"/>
          <a:stretch/>
        </p:blipFill>
        <p:spPr>
          <a:xfrm>
            <a:off x="0" y="-1"/>
            <a:ext cx="3908237" cy="3676085"/>
          </a:xfrm>
        </p:spPr>
      </p:pic>
      <p:sp>
        <p:nvSpPr>
          <p:cNvPr id="4" name="TextBox 3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8237" y="121482"/>
            <a:ext cx="7753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M</a:t>
            </a:r>
            <a:r>
              <a:rPr lang="en-US" sz="2400" dirty="0" smtClean="0">
                <a:latin typeface="Roboto Light"/>
                <a:cs typeface="Roboto Light"/>
              </a:rPr>
              <a:t>ain </a:t>
            </a:r>
            <a:r>
              <a:rPr lang="en-US" sz="2400" dirty="0">
                <a:latin typeface="Roboto Light"/>
                <a:cs typeface="Roboto Light"/>
              </a:rPr>
              <a:t>DTI eigenvector orientation as a RGB color coded map of a single coronal slice of the human brain. </a:t>
            </a:r>
          </a:p>
        </p:txBody>
      </p:sp>
    </p:spTree>
    <p:extLst>
      <p:ext uri="{BB962C8B-B14F-4D97-AF65-F5344CB8AC3E}">
        <p14:creationId xmlns:p14="http://schemas.microsoft.com/office/powerpoint/2010/main" val="389285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1499" r="-93" b="43038"/>
          <a:stretch/>
        </p:blipFill>
        <p:spPr>
          <a:xfrm>
            <a:off x="0" y="0"/>
            <a:ext cx="3892303" cy="3429000"/>
          </a:xfrm>
        </p:spPr>
      </p:pic>
      <p:sp>
        <p:nvSpPr>
          <p:cNvPr id="4" name="TextBox 3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1634" y="0"/>
            <a:ext cx="829036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Main eigenvector </a:t>
            </a:r>
            <a:r>
              <a:rPr lang="en-US" sz="2400" dirty="0">
                <a:latin typeface="Roboto Light"/>
                <a:cs typeface="Roboto Light"/>
              </a:rPr>
              <a:t>orientation visualized on top of a FA axial slice. An example streamline is mapped in yellow, which follows the main path crossing the corpus callosum. </a:t>
            </a:r>
          </a:p>
        </p:txBody>
      </p:sp>
    </p:spTree>
    <p:extLst>
      <p:ext uri="{BB962C8B-B14F-4D97-AF65-F5344CB8AC3E}">
        <p14:creationId xmlns:p14="http://schemas.microsoft.com/office/powerpoint/2010/main" val="3909065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60408" b="-35254"/>
          <a:stretch/>
        </p:blipFill>
        <p:spPr/>
      </p:pic>
      <p:sp>
        <p:nvSpPr>
          <p:cNvPr id="4" name="TextBox 3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825180"/>
            <a:ext cx="609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Tracking </a:t>
            </a:r>
            <a:r>
              <a:rPr lang="en-US" sz="2400" dirty="0">
                <a:latin typeface="Roboto Light"/>
                <a:cs typeface="Roboto Light"/>
              </a:rPr>
              <a:t>the pyramidal tract using a deterministic (left) and a probabilistic (right) approach superimposed on a FA sagittal </a:t>
            </a:r>
            <a:r>
              <a:rPr lang="en-US" sz="2400" dirty="0" smtClean="0">
                <a:latin typeface="Roboto Light"/>
                <a:cs typeface="Roboto Light"/>
              </a:rPr>
              <a:t>slice</a:t>
            </a:r>
            <a:r>
              <a:rPr lang="en-US" sz="2400" dirty="0">
                <a:latin typeface="Roboto Light"/>
                <a:cs typeface="Roboto Light"/>
              </a:rPr>
              <a:t> </a:t>
            </a:r>
            <a:r>
              <a:rPr lang="en-US" sz="2400" dirty="0" smtClean="0">
                <a:latin typeface="Roboto Light"/>
                <a:cs typeface="Roboto Light"/>
              </a:rPr>
              <a:t>(</a:t>
            </a:r>
            <a:r>
              <a:rPr lang="en-US" sz="2400" dirty="0">
                <a:latin typeface="Roboto Light"/>
                <a:cs typeface="Roboto Light"/>
              </a:rPr>
              <a:t>Craddock et al., 2013).</a:t>
            </a:r>
          </a:p>
        </p:txBody>
      </p:sp>
    </p:spTree>
    <p:extLst>
      <p:ext uri="{BB962C8B-B14F-4D97-AF65-F5344CB8AC3E}">
        <p14:creationId xmlns:p14="http://schemas.microsoft.com/office/powerpoint/2010/main" val="364213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34" y="2515945"/>
            <a:ext cx="11522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just"/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Brownian/translational motion</a:t>
            </a:r>
            <a:r>
              <a:rPr lang="en-GB" sz="2400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of water molecules.</a:t>
            </a:r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>
              <a:buFont typeface="Arial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This motion is influenced by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Fick’s Law</a:t>
            </a:r>
            <a:r>
              <a:rPr lang="en-GB" sz="2400" dirty="0">
                <a:latin typeface="Roboto Light"/>
                <a:cs typeface="Roboto Light"/>
                <a:sym typeface="Wingdings" panose="05000000000000000000" pitchFamily="2" charset="2"/>
              </a:rPr>
              <a:t> </a:t>
            </a:r>
            <a:endParaRPr lang="en-GB" sz="2400" dirty="0">
              <a:latin typeface="Roboto Light"/>
              <a:cs typeface="Roboto Light"/>
              <a:sym typeface="Wingdings"/>
            </a:endParaRPr>
          </a:p>
          <a:p>
            <a:pPr lvl="2" indent="-406400" algn="just">
              <a:buFont typeface="Arial"/>
              <a:buChar char="•"/>
            </a:pPr>
            <a:r>
              <a:rPr lang="en-GB" sz="2400" dirty="0" smtClean="0">
                <a:latin typeface="Roboto Light"/>
                <a:cs typeface="Roboto Light"/>
              </a:rPr>
              <a:t>a </a:t>
            </a:r>
            <a:r>
              <a:rPr lang="en-GB" sz="2400" dirty="0">
                <a:latin typeface="Roboto Light"/>
                <a:cs typeface="Roboto Light"/>
              </a:rPr>
              <a:t>solute will move from a region of high concentration to a region of low concentration across a concentration gradient</a:t>
            </a:r>
            <a:endParaRPr lang="en-GB" sz="2400" dirty="0" smtClean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4117194"/>
            <a:ext cx="3936437" cy="2456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DIFFUSION PRINCIPLE</a:t>
            </a:r>
          </a:p>
        </p:txBody>
      </p:sp>
      <p:pic>
        <p:nvPicPr>
          <p:cNvPr id="3" name="Picture 2" descr="$_J_x_=_-D_fra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53" y="4875065"/>
            <a:ext cx="2298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780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" r="34113"/>
          <a:stretch/>
        </p:blipFill>
        <p:spPr>
          <a:xfrm>
            <a:off x="3028995" y="794658"/>
            <a:ext cx="6130835" cy="5268685"/>
          </a:xfrm>
        </p:spPr>
      </p:pic>
      <p:sp>
        <p:nvSpPr>
          <p:cNvPr id="5" name="TextBox 4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6370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5954" r="368"/>
          <a:stretch/>
        </p:blipFill>
        <p:spPr>
          <a:xfrm>
            <a:off x="4513610" y="794658"/>
            <a:ext cx="3133944" cy="5268685"/>
          </a:xfrm>
        </p:spPr>
      </p:pic>
      <p:sp>
        <p:nvSpPr>
          <p:cNvPr id="5" name="TextBox 4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126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gin_split_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63" y="1907290"/>
            <a:ext cx="7023100" cy="1104900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7692" r="-7692"/>
          <a:stretch>
            <a:fillRect/>
          </a:stretch>
        </p:blipFill>
        <p:spPr>
          <a:xfrm>
            <a:off x="766407" y="3259085"/>
            <a:ext cx="10656011" cy="2997000"/>
          </a:xfrm>
        </p:spPr>
      </p:pic>
      <p:sp>
        <p:nvSpPr>
          <p:cNvPr id="12" name="Rectangle 11"/>
          <p:cNvSpPr/>
          <p:nvPr/>
        </p:nvSpPr>
        <p:spPr>
          <a:xfrm>
            <a:off x="6094413" y="6212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Roboto Light"/>
                <a:cs typeface="Roboto Light"/>
              </a:rPr>
              <a:t>McRobbie</a:t>
            </a:r>
            <a:r>
              <a:rPr lang="en-US" sz="1200" dirty="0">
                <a:latin typeface="Roboto Light"/>
                <a:cs typeface="Roboto Light"/>
              </a:rPr>
              <a:t>, D. W., Moore, E. A., Graves, M. J., &amp; Prince, M. R. (2017). To </a:t>
            </a:r>
            <a:r>
              <a:rPr lang="en-US" sz="1200" dirty="0" err="1">
                <a:latin typeface="Roboto Light"/>
                <a:cs typeface="Roboto Light"/>
              </a:rPr>
              <a:t>BOLDly</a:t>
            </a:r>
            <a:r>
              <a:rPr lang="en-US" sz="1200" dirty="0">
                <a:latin typeface="Roboto Light"/>
                <a:cs typeface="Roboto Light"/>
              </a:rPr>
              <a:t> Go: fMRI, Perfusion and Diffusion. In MRI from Picture to Proton (3rd ed., pp. 303–325). chapter, Cambridge: Cambridge University Press. http://</a:t>
            </a:r>
            <a:r>
              <a:rPr lang="en-US" sz="1200" dirty="0" err="1">
                <a:latin typeface="Roboto Light"/>
                <a:cs typeface="Roboto Light"/>
              </a:rPr>
              <a:t>doi.org</a:t>
            </a:r>
            <a:r>
              <a:rPr lang="en-US" sz="1200" dirty="0">
                <a:latin typeface="Roboto Light"/>
                <a:cs typeface="Roboto Light"/>
              </a:rPr>
              <a:t>/10.1017/9781107706958.019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8476" y="311825"/>
            <a:ext cx="9815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36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2400" spc="800" dirty="0" smtClean="0">
                <a:latin typeface="Roboto Light"/>
                <a:ea typeface="Nexa Bold" charset="0"/>
                <a:cs typeface="Roboto Light"/>
              </a:rPr>
              <a:t>APPARENT DIFFUSION COEFFICIENT IMAGE</a:t>
            </a:r>
          </a:p>
        </p:txBody>
      </p:sp>
    </p:spTree>
    <p:extLst>
      <p:ext uri="{BB962C8B-B14F-4D97-AF65-F5344CB8AC3E}">
        <p14:creationId xmlns:p14="http://schemas.microsoft.com/office/powerpoint/2010/main" val="1020052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gin_split_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42" y="386762"/>
            <a:ext cx="7023100" cy="11049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8022"/>
              </p:ext>
            </p:extLst>
          </p:nvPr>
        </p:nvGraphicFramePr>
        <p:xfrm>
          <a:off x="4680857" y="1979939"/>
          <a:ext cx="7511142" cy="405234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03714"/>
                <a:gridCol w="2503714"/>
                <a:gridCol w="2503714"/>
              </a:tblGrid>
              <a:tr h="648746">
                <a:tc>
                  <a:txBody>
                    <a:bodyPr/>
                    <a:lstStyle/>
                    <a:p>
                      <a:pPr algn="l"/>
                      <a:endParaRPr lang="en-US" dirty="0">
                        <a:effectLst/>
                        <a:latin typeface="Roboto Light"/>
                        <a:cs typeface="Roboto Light"/>
                      </a:endParaRPr>
                    </a:p>
                  </a:txBody>
                  <a:tcPr anchor="ctr">
                    <a:solidFill>
                      <a:srgbClr val="37333B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ADC </a:t>
                      </a:r>
                      <a:endParaRPr lang="en-US" dirty="0" smtClean="0">
                        <a:effectLst/>
                        <a:latin typeface="Roboto Medium"/>
                        <a:cs typeface="Roboto Medium"/>
                      </a:endParaRPr>
                    </a:p>
                    <a:p>
                      <a:pPr algn="ctr"/>
                      <a:r>
                        <a:rPr lang="en-US" dirty="0" smtClean="0">
                          <a:effectLst/>
                          <a:latin typeface="Roboto Medium"/>
                          <a:cs typeface="Roboto Medium"/>
                        </a:rPr>
                        <a:t>(</a:t>
                      </a:r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×10</a:t>
                      </a:r>
                      <a:r>
                        <a:rPr lang="en-US" baseline="30000" dirty="0">
                          <a:effectLst/>
                          <a:latin typeface="Roboto Medium"/>
                          <a:cs typeface="Roboto Medium"/>
                        </a:rPr>
                        <a:t>−3</a:t>
                      </a:r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 mm</a:t>
                      </a:r>
                      <a:r>
                        <a:rPr lang="en-US" baseline="30000" dirty="0">
                          <a:effectLst/>
                          <a:latin typeface="Roboto Medium"/>
                          <a:cs typeface="Roboto Medium"/>
                        </a:rPr>
                        <a:t>2</a:t>
                      </a:r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 s</a:t>
                      </a:r>
                      <a:r>
                        <a:rPr lang="en-US" baseline="30000" dirty="0">
                          <a:effectLst/>
                          <a:latin typeface="Roboto Medium"/>
                          <a:cs typeface="Roboto Medium"/>
                        </a:rPr>
                        <a:t>−1</a:t>
                      </a:r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)</a:t>
                      </a:r>
                    </a:p>
                  </a:txBody>
                  <a:tcPr anchor="ctr">
                    <a:solidFill>
                      <a:srgbClr val="37333B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Relative signal </a:t>
                      </a:r>
                      <a:endParaRPr lang="en-US" dirty="0" smtClean="0">
                        <a:effectLst/>
                        <a:latin typeface="Roboto Medium"/>
                        <a:cs typeface="Roboto Medium"/>
                      </a:endParaRPr>
                    </a:p>
                    <a:p>
                      <a:pPr algn="ctr"/>
                      <a:r>
                        <a:rPr lang="en-US" dirty="0" smtClean="0">
                          <a:effectLst/>
                          <a:latin typeface="Roboto Medium"/>
                          <a:cs typeface="Roboto Medium"/>
                        </a:rPr>
                        <a:t>(</a:t>
                      </a:r>
                      <a:r>
                        <a:rPr lang="en-US" dirty="0">
                          <a:effectLst/>
                          <a:latin typeface="Roboto Medium"/>
                          <a:cs typeface="Roboto Medium"/>
                        </a:rPr>
                        <a:t>at b = 1000)</a:t>
                      </a:r>
                    </a:p>
                  </a:txBody>
                  <a:tcPr anchor="ctr">
                    <a:solidFill>
                      <a:srgbClr val="37333B">
                        <a:alpha val="75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CSF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2.94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0.05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Roboto Light"/>
                          <a:cs typeface="Roboto Light"/>
                        </a:rPr>
                        <a:t>Grey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0.47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White matter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0.45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37333B"/>
                          </a:solidFill>
                          <a:effectLst/>
                          <a:latin typeface="Roboto Light"/>
                          <a:cs typeface="Roboto Light"/>
                        </a:rPr>
                        <a:t>0.63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Roboto Light"/>
                          <a:cs typeface="Roboto Light"/>
                        </a:rPr>
                        <a:t>White matter parallel to fibres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Roboto Light"/>
                          <a:cs typeface="Roboto Light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0.39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Liver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1.8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0.17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Roboto Light"/>
                          <a:cs typeface="Roboto Light"/>
                        </a:rPr>
                        <a:t>Liver benign (cysts, haemangioma)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Roboto Light"/>
                          <a:cs typeface="Roboto Light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0.08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Liver (metastases, HCC)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1.1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 Light"/>
                          <a:cs typeface="Roboto Light"/>
                        </a:rPr>
                        <a:t>0.33</a:t>
                      </a:r>
                    </a:p>
                  </a:txBody>
                  <a:tcPr anchor="ctr">
                    <a:solidFill>
                      <a:srgbClr val="37333B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23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56096" r="-560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094413" y="6212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Roboto Light"/>
                <a:cs typeface="Roboto Light"/>
              </a:rPr>
              <a:t>McRobbie</a:t>
            </a:r>
            <a:r>
              <a:rPr lang="en-US" sz="1200" dirty="0">
                <a:latin typeface="Roboto Light"/>
                <a:cs typeface="Roboto Light"/>
              </a:rPr>
              <a:t>, D. W., Moore, E. A., Graves, M. J., &amp; Prince, M. R. (2017). To </a:t>
            </a:r>
            <a:r>
              <a:rPr lang="en-US" sz="1200" dirty="0" err="1">
                <a:latin typeface="Roboto Light"/>
                <a:cs typeface="Roboto Light"/>
              </a:rPr>
              <a:t>BOLDly</a:t>
            </a:r>
            <a:r>
              <a:rPr lang="en-US" sz="1200" dirty="0">
                <a:latin typeface="Roboto Light"/>
                <a:cs typeface="Roboto Light"/>
              </a:rPr>
              <a:t> Go: fMRI, Perfusion and Diffusion. In MRI from Picture to Proton (3rd ed., pp. 303–325). chapter, Cambridge: Cambridge University Press. http://</a:t>
            </a:r>
            <a:r>
              <a:rPr lang="en-US" sz="1200" dirty="0" err="1">
                <a:latin typeface="Roboto Light"/>
                <a:cs typeface="Roboto Light"/>
              </a:rPr>
              <a:t>doi.org</a:t>
            </a:r>
            <a:r>
              <a:rPr lang="en-US" sz="1200" dirty="0">
                <a:latin typeface="Roboto Light"/>
                <a:cs typeface="Roboto Light"/>
              </a:rPr>
              <a:t>/10.1017/9781107706958.019</a:t>
            </a:r>
          </a:p>
        </p:txBody>
      </p:sp>
    </p:spTree>
    <p:extLst>
      <p:ext uri="{BB962C8B-B14F-4D97-AF65-F5344CB8AC3E}">
        <p14:creationId xmlns:p14="http://schemas.microsoft.com/office/powerpoint/2010/main" val="281109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9599" r="-9599"/>
          <a:stretch>
            <a:fillRect/>
          </a:stretch>
        </p:blipFill>
        <p:spPr>
          <a:xfrm>
            <a:off x="0" y="1719705"/>
            <a:ext cx="6096000" cy="342900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8950" r="-8950"/>
          <a:stretch>
            <a:fillRect/>
          </a:stretch>
        </p:blipFill>
        <p:spPr>
          <a:xfrm>
            <a:off x="6096000" y="1719705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76356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715" y="6472594"/>
            <a:ext cx="348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Roboto Light"/>
                <a:cs typeface="Roboto Light"/>
              </a:rPr>
              <a:t>http</a:t>
            </a:r>
            <a:r>
              <a:rPr lang="en-US" sz="1200" dirty="0">
                <a:latin typeface="Roboto Light"/>
                <a:cs typeface="Roboto Light"/>
              </a:rPr>
              <a:t>://</a:t>
            </a:r>
            <a:r>
              <a:rPr lang="en-US" sz="1200" dirty="0" err="1">
                <a:latin typeface="Roboto Light"/>
                <a:cs typeface="Roboto Light"/>
              </a:rPr>
              <a:t>mriquestions.com</a:t>
            </a:r>
            <a:r>
              <a:rPr lang="en-US" sz="1200" dirty="0">
                <a:latin typeface="Roboto Light"/>
                <a:cs typeface="Roboto Light"/>
              </a:rPr>
              <a:t>/what-is-the-b-</a:t>
            </a:r>
            <a:r>
              <a:rPr lang="en-US" sz="1200" dirty="0" err="1">
                <a:latin typeface="Roboto Light"/>
                <a:cs typeface="Roboto Light"/>
              </a:rPr>
              <a:t>value.html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864" y="2517958"/>
            <a:ext cx="4164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4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r>
              <a:rPr lang="en-US" sz="3200" spc="800" dirty="0" smtClean="0">
                <a:latin typeface="Roboto Light"/>
                <a:ea typeface="Nexa Bold" charset="0"/>
                <a:cs typeface="Roboto Light"/>
              </a:rPr>
              <a:t>DIFFUSION MEASURED BY MRI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50095" b="-5009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53421" y="4848869"/>
            <a:ext cx="84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3250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1000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3312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3000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2616" y="1135865"/>
            <a:ext cx="354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7333B"/>
                </a:solidFill>
                <a:latin typeface="Nexa"/>
                <a:cs typeface="Nexa"/>
              </a:rPr>
              <a:t>Optimal b value?</a:t>
            </a:r>
            <a:endParaRPr lang="en-US" sz="3200" dirty="0">
              <a:solidFill>
                <a:srgbClr val="37333B"/>
              </a:solidFill>
              <a:latin typeface="Nexa"/>
              <a:cs typeface="Nexa"/>
            </a:endParaRPr>
          </a:p>
        </p:txBody>
      </p:sp>
    </p:spTree>
    <p:extLst>
      <p:ext uri="{BB962C8B-B14F-4D97-AF65-F5344CB8AC3E}">
        <p14:creationId xmlns:p14="http://schemas.microsoft.com/office/powerpoint/2010/main" val="20535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</a:p>
        </p:txBody>
      </p:sp>
      <p:pic>
        <p:nvPicPr>
          <p:cNvPr id="4" name="Picture 3" descr="$_text_ADC_=_o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" y="2634628"/>
            <a:ext cx="4188952" cy="1078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1372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10756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756" y="2997676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71177" y="3118551"/>
            <a:ext cx="1527265" cy="0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$_mathbf_nu_=_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12" y="2578551"/>
            <a:ext cx="5235000" cy="1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2263" y="3729403"/>
            <a:ext cx="188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Medium"/>
                <a:cs typeface="Roboto Medium"/>
              </a:rPr>
              <a:t>Eigenvalues</a:t>
            </a:r>
            <a:endParaRPr lang="en-US" sz="2400" dirty="0">
              <a:latin typeface="Roboto Medium"/>
              <a:cs typeface="Roboto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3671" y="3729403"/>
            <a:ext cx="200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Medium"/>
                <a:cs typeface="Roboto Medium"/>
              </a:rPr>
              <a:t>Eigenvectors</a:t>
            </a:r>
            <a:endParaRPr lang="en-US" sz="2400" dirty="0">
              <a:latin typeface="Roboto Medium"/>
              <a:cs typeface="Roboto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1866" y="3175405"/>
            <a:ext cx="21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9F1B"/>
                </a:solidFill>
                <a:latin typeface="Nexa"/>
                <a:cs typeface="Nexa"/>
              </a:rPr>
              <a:t>EIGEN-</a:t>
            </a:r>
          </a:p>
          <a:p>
            <a:pPr algn="ctr"/>
            <a:r>
              <a:rPr lang="en-US" dirty="0" smtClean="0">
                <a:solidFill>
                  <a:srgbClr val="FF9F1B"/>
                </a:solidFill>
                <a:latin typeface="Nexa"/>
                <a:cs typeface="Nexa"/>
              </a:rPr>
              <a:t>DECOMPOSITION</a:t>
            </a:r>
            <a:endParaRPr lang="en-US" dirty="0">
              <a:solidFill>
                <a:srgbClr val="FF9F1B"/>
              </a:solidFill>
              <a:latin typeface="Nexa"/>
              <a:cs typeface="Nex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82084" y="4191068"/>
            <a:ext cx="0" cy="599287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15715" y="4191068"/>
            <a:ext cx="0" cy="599287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4212" y="4902877"/>
            <a:ext cx="309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d</a:t>
            </a:r>
            <a:r>
              <a:rPr lang="en-US" sz="2000" dirty="0" smtClean="0">
                <a:latin typeface="Roboto Light"/>
                <a:cs typeface="Roboto Light"/>
              </a:rPr>
              <a:t>iffusivity of axes</a:t>
            </a:r>
          </a:p>
          <a:p>
            <a:pPr algn="ctr"/>
            <a:r>
              <a:rPr lang="en-US" sz="2000" dirty="0" smtClean="0">
                <a:latin typeface="Roboto Light"/>
                <a:cs typeface="Roboto Light"/>
              </a:rPr>
              <a:t>(longest, middle, shortest)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85917" y="4902877"/>
            <a:ext cx="210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o</a:t>
            </a:r>
            <a:r>
              <a:rPr lang="en-US" sz="2000" dirty="0" smtClean="0">
                <a:latin typeface="Roboto Light"/>
                <a:cs typeface="Roboto Light"/>
              </a:rPr>
              <a:t>rientation of axes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873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44487" y="234431"/>
            <a:ext cx="2703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WEEK 6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DIFFUSION MRI II &amp;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BUILD EXPERIMENT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8062" y="2940424"/>
            <a:ext cx="5975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400" dirty="0" smtClean="0">
                <a:solidFill>
                  <a:schemeClr val="bg1"/>
                </a:solidFill>
                <a:latin typeface="Roboto Light"/>
                <a:ea typeface="Nexa Bold" charset="0"/>
                <a:cs typeface="Roboto Light"/>
              </a:rPr>
              <a:t>TODAY’S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32161" y="3870855"/>
            <a:ext cx="315473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Q Space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Build your </a:t>
            </a:r>
            <a:r>
              <a:rPr lang="en-US" sz="2000" smtClean="0">
                <a:solidFill>
                  <a:srgbClr val="FFFFFF"/>
                </a:solidFill>
                <a:latin typeface="Roboto Light"/>
                <a:cs typeface="Roboto Light"/>
              </a:rPr>
              <a:t>own experiment</a:t>
            </a:r>
            <a:endParaRPr lang="en-US" sz="20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6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0536" y="803758"/>
            <a:ext cx="7350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DIFFUSION GRADIENTS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-2288" r="-2288"/>
          <a:stretch>
            <a:fillRect/>
          </a:stretch>
        </p:blipFill>
        <p:spPr>
          <a:xfrm>
            <a:off x="3413125" y="2820794"/>
            <a:ext cx="6096000" cy="3429000"/>
          </a:xfrm>
        </p:spPr>
      </p:pic>
      <p:sp>
        <p:nvSpPr>
          <p:cNvPr id="9" name="TextBox 8"/>
          <p:cNvSpPr txBox="1"/>
          <p:nvPr/>
        </p:nvSpPr>
        <p:spPr>
          <a:xfrm>
            <a:off x="8925447" y="6396335"/>
            <a:ext cx="326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/>
                <a:cs typeface="Roboto Light"/>
              </a:rPr>
              <a:t>Patterson et al. 2008 in </a:t>
            </a:r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061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36976" y="273848"/>
            <a:ext cx="8455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Q SPACE</a:t>
            </a:r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>
          <a:blip r:embed="rId3"/>
          <a:srcRect l="-14164" r="-14164"/>
          <a:stretch>
            <a:fillRect/>
          </a:stretch>
        </p:blipFill>
        <p:spPr>
          <a:xfrm>
            <a:off x="-484682" y="0"/>
            <a:ext cx="448138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1119" y="222867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Roboto Light"/>
                <a:cs typeface="Roboto Light"/>
              </a:rPr>
              <a:t>The diffusion gradients could be said to probe a three-dimensional space called q-</a:t>
            </a:r>
            <a:r>
              <a:rPr lang="en-US" sz="2400" dirty="0" smtClean="0">
                <a:latin typeface="Roboto Light"/>
                <a:cs typeface="Roboto Light"/>
              </a:rPr>
              <a:t>space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Every </a:t>
            </a:r>
            <a:r>
              <a:rPr lang="en-US" sz="2400" dirty="0">
                <a:latin typeface="Roboto Light"/>
                <a:cs typeface="Roboto Light"/>
              </a:rPr>
              <a:t>sampled point can be represented using </a:t>
            </a:r>
            <a:r>
              <a:rPr lang="en-US" sz="2400" dirty="0" smtClean="0">
                <a:latin typeface="Roboto Light"/>
                <a:cs typeface="Roboto Light"/>
              </a:rPr>
              <a:t>vector </a:t>
            </a:r>
            <a:endParaRPr lang="en-US" sz="2400" dirty="0">
              <a:latin typeface="Roboto Light"/>
              <a:cs typeface="Roboto Light"/>
            </a:endParaRPr>
          </a:p>
        </p:txBody>
      </p:sp>
      <p:pic>
        <p:nvPicPr>
          <p:cNvPr id="13" name="Picture 12" descr="begin_split_ve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57" y="4266640"/>
            <a:ext cx="1428617" cy="89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2057" y="3688729"/>
            <a:ext cx="1531441" cy="3081722"/>
          </a:xfrm>
          <a:prstGeom prst="rect">
            <a:avLst/>
          </a:prstGeom>
          <a:noFill/>
          <a:ln w="57150" cmpd="sng">
            <a:solidFill>
              <a:srgbClr val="FF9F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8935" y="2091836"/>
            <a:ext cx="1559456" cy="4687954"/>
          </a:xfrm>
          <a:prstGeom prst="rect">
            <a:avLst/>
          </a:prstGeom>
          <a:noFill/>
          <a:ln w="57150" cmpd="sng">
            <a:solidFill>
              <a:srgbClr val="008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600450"/>
            <a:ext cx="3501771" cy="3257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46217" y="2017127"/>
            <a:ext cx="1755554" cy="4840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B</a:t>
            </a:r>
            <a:r>
              <a:rPr lang="en-US" sz="2400" baseline="-25000" dirty="0" smtClean="0">
                <a:solidFill>
                  <a:schemeClr val="tx1"/>
                </a:solidFill>
                <a:latin typeface="Roboto Light"/>
                <a:cs typeface="Roboto Light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 “T</a:t>
            </a:r>
            <a:r>
              <a:rPr lang="en-US" sz="2400" baseline="-25000" dirty="0" smtClean="0">
                <a:solidFill>
                  <a:schemeClr val="tx1"/>
                </a:solidFill>
                <a:latin typeface="Roboto Light"/>
                <a:cs typeface="Roboto Light"/>
              </a:rPr>
              <a:t>2</a:t>
            </a:r>
            <a:r>
              <a:rPr lang="en-US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” diffusion image</a:t>
            </a:r>
            <a:endParaRPr lang="en-US" sz="2400" dirty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 smtClean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 smtClean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 smtClean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 smtClean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Roboto Light"/>
              <a:cs typeface="Roboto Light"/>
            </a:endParaRPr>
          </a:p>
          <a:p>
            <a:pPr algn="ctr"/>
            <a:endParaRPr lang="en-US" sz="2400" dirty="0" smtClean="0">
              <a:solidFill>
                <a:schemeClr val="tx1"/>
              </a:solidFill>
              <a:latin typeface="Roboto Light"/>
              <a:cs typeface="Roboto Light"/>
            </a:endParaRPr>
          </a:p>
          <a:p>
            <a:endParaRPr lang="en-US" sz="2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008510" y="205448"/>
            <a:ext cx="1372694" cy="1326075"/>
          </a:xfrm>
          <a:prstGeom prst="straightConnector1">
            <a:avLst/>
          </a:prstGeom>
          <a:ln>
            <a:solidFill>
              <a:srgbClr val="E722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08510" y="0"/>
            <a:ext cx="0" cy="15315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4207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36976" y="273848"/>
            <a:ext cx="8455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WEIGHTING</a:t>
            </a:r>
          </a:p>
          <a:p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Q SPACE</a:t>
            </a:r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>
          <a:blip r:embed="rId3"/>
          <a:srcRect l="-14164" r="-14164"/>
          <a:stretch>
            <a:fillRect/>
          </a:stretch>
        </p:blipFill>
        <p:spPr>
          <a:xfrm>
            <a:off x="-484682" y="0"/>
            <a:ext cx="448138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1119" y="222867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Roboto Light"/>
                <a:cs typeface="Roboto Light"/>
              </a:rPr>
              <a:t>The diffusion gradients could be said to probe a three-dimensional space called q-</a:t>
            </a:r>
            <a:r>
              <a:rPr lang="en-US" sz="2400" dirty="0" smtClean="0">
                <a:latin typeface="Roboto Light"/>
                <a:cs typeface="Roboto Light"/>
              </a:rPr>
              <a:t>space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Every </a:t>
            </a:r>
            <a:r>
              <a:rPr lang="en-US" sz="2400" dirty="0">
                <a:latin typeface="Roboto Light"/>
                <a:cs typeface="Roboto Light"/>
              </a:rPr>
              <a:t>sampled point can be represented using </a:t>
            </a:r>
            <a:r>
              <a:rPr lang="en-US" sz="2400" dirty="0" smtClean="0">
                <a:latin typeface="Roboto Light"/>
                <a:cs typeface="Roboto Light"/>
              </a:rPr>
              <a:t>vector </a:t>
            </a:r>
            <a:endParaRPr lang="en-US" sz="2400" dirty="0">
              <a:latin typeface="Roboto Light"/>
              <a:cs typeface="Roboto Light"/>
            </a:endParaRPr>
          </a:p>
        </p:txBody>
      </p:sp>
      <p:pic>
        <p:nvPicPr>
          <p:cNvPr id="13" name="Picture 12" descr="begin_split_ve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57" y="4266640"/>
            <a:ext cx="1428617" cy="89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2057" y="3688729"/>
            <a:ext cx="1531441" cy="3081722"/>
          </a:xfrm>
          <a:prstGeom prst="rect">
            <a:avLst/>
          </a:prstGeom>
          <a:noFill/>
          <a:ln w="57150" cmpd="sng">
            <a:solidFill>
              <a:srgbClr val="FF9F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8935" y="2091836"/>
            <a:ext cx="1559456" cy="4687954"/>
          </a:xfrm>
          <a:prstGeom prst="rect">
            <a:avLst/>
          </a:prstGeom>
          <a:noFill/>
          <a:ln w="57150" cmpd="sng">
            <a:solidFill>
              <a:srgbClr val="008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46216" y="2017127"/>
            <a:ext cx="1990759" cy="4840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rgbClr val="FF9F1B"/>
              </a:solidFill>
              <a:latin typeface="Roboto Light"/>
              <a:cs typeface="Roboto Light"/>
            </a:endParaRPr>
          </a:p>
          <a:p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  <a:p>
            <a:endParaRPr lang="en-US" sz="2400" dirty="0" smtClean="0">
              <a:solidFill>
                <a:srgbClr val="FF9F1B"/>
              </a:solidFill>
              <a:latin typeface="Roboto Light"/>
              <a:cs typeface="Roboto Light"/>
            </a:endParaRPr>
          </a:p>
          <a:p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Different diffusion encoding orientations lying on same b-shell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84249" y="6396335"/>
            <a:ext cx="240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Roboto Light"/>
                <a:cs typeface="Roboto Light"/>
              </a:rPr>
              <a:t>Bastiani</a:t>
            </a:r>
            <a:r>
              <a:rPr lang="en-US" sz="1200" dirty="0" smtClean="0">
                <a:latin typeface="Roboto Light"/>
                <a:cs typeface="Roboto Light"/>
              </a:rPr>
              <a:t> &amp; </a:t>
            </a:r>
            <a:r>
              <a:rPr lang="en-US" sz="1200" dirty="0" err="1" smtClean="0">
                <a:latin typeface="Roboto Light"/>
                <a:cs typeface="Roboto Light"/>
              </a:rPr>
              <a:t>Roebroeck</a:t>
            </a:r>
            <a:r>
              <a:rPr lang="en-US" sz="1200" dirty="0" smtClean="0">
                <a:latin typeface="Roboto Light"/>
                <a:cs typeface="Roboto Light"/>
              </a:rPr>
              <a:t> (2015). Frontiers in </a:t>
            </a:r>
            <a:r>
              <a:rPr lang="en-US" sz="1200" dirty="0" err="1" smtClean="0">
                <a:latin typeface="Roboto Light"/>
                <a:cs typeface="Roboto Light"/>
              </a:rPr>
              <a:t>Neuroanatomy</a:t>
            </a:r>
            <a:r>
              <a:rPr lang="en-US" sz="1200" dirty="0" smtClean="0">
                <a:latin typeface="Roboto Light"/>
                <a:cs typeface="Roboto Light"/>
              </a:rPr>
              <a:t>.</a:t>
            </a:r>
            <a:endParaRPr lang="en-US" sz="1200" dirty="0">
              <a:latin typeface="Roboto Light"/>
              <a:cs typeface="Roboto Ligh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08510" y="205448"/>
            <a:ext cx="1372694" cy="1326075"/>
          </a:xfrm>
          <a:prstGeom prst="straightConnector1">
            <a:avLst/>
          </a:prstGeom>
          <a:ln>
            <a:solidFill>
              <a:srgbClr val="E722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08510" y="0"/>
            <a:ext cx="0" cy="15315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9225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2248</Words>
  <Application>Microsoft Macintosh PowerPoint</Application>
  <PresentationFormat>Custom</PresentationFormat>
  <Paragraphs>284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Lynne J. Williams</cp:lastModifiedBy>
  <cp:revision>200</cp:revision>
  <dcterms:created xsi:type="dcterms:W3CDTF">2016-05-17T02:28:19Z</dcterms:created>
  <dcterms:modified xsi:type="dcterms:W3CDTF">2018-06-05T16:51:28Z</dcterms:modified>
</cp:coreProperties>
</file>